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62" r:id="rId3"/>
    <p:sldId id="263" r:id="rId4"/>
    <p:sldId id="340" r:id="rId5"/>
    <p:sldId id="258" r:id="rId6"/>
    <p:sldId id="619" r:id="rId7"/>
    <p:sldId id="620" r:id="rId8"/>
    <p:sldId id="592" r:id="rId9"/>
    <p:sldId id="594" r:id="rId10"/>
    <p:sldId id="595" r:id="rId11"/>
    <p:sldId id="596" r:id="rId12"/>
    <p:sldId id="593" r:id="rId13"/>
    <p:sldId id="264" r:id="rId14"/>
    <p:sldId id="621" r:id="rId15"/>
    <p:sldId id="622" r:id="rId16"/>
    <p:sldId id="623" r:id="rId17"/>
    <p:sldId id="597" r:id="rId18"/>
    <p:sldId id="598" r:id="rId19"/>
    <p:sldId id="599" r:id="rId20"/>
    <p:sldId id="600" r:id="rId21"/>
    <p:sldId id="601" r:id="rId22"/>
    <p:sldId id="602" r:id="rId23"/>
    <p:sldId id="603" r:id="rId24"/>
    <p:sldId id="604" r:id="rId25"/>
    <p:sldId id="605" r:id="rId26"/>
    <p:sldId id="305" r:id="rId27"/>
    <p:sldId id="613" r:id="rId28"/>
    <p:sldId id="614" r:id="rId29"/>
    <p:sldId id="615" r:id="rId30"/>
    <p:sldId id="616" r:id="rId31"/>
    <p:sldId id="617" r:id="rId32"/>
    <p:sldId id="618" r:id="rId33"/>
    <p:sldId id="606" r:id="rId34"/>
    <p:sldId id="607" r:id="rId35"/>
    <p:sldId id="608" r:id="rId36"/>
    <p:sldId id="609" r:id="rId37"/>
    <p:sldId id="611" r:id="rId38"/>
    <p:sldId id="610" r:id="rId39"/>
    <p:sldId id="261" r:id="rId40"/>
    <p:sldId id="265" r:id="rId41"/>
    <p:sldId id="266" r:id="rId42"/>
    <p:sldId id="269" r:id="rId43"/>
    <p:sldId id="267" r:id="rId44"/>
    <p:sldId id="584" r:id="rId45"/>
    <p:sldId id="585" r:id="rId46"/>
    <p:sldId id="277" r:id="rId47"/>
    <p:sldId id="279" r:id="rId48"/>
    <p:sldId id="612" r:id="rId49"/>
    <p:sldId id="276" r:id="rId50"/>
    <p:sldId id="284" r:id="rId51"/>
    <p:sldId id="286" r:id="rId52"/>
    <p:sldId id="268" r:id="rId53"/>
    <p:sldId id="624" r:id="rId54"/>
    <p:sldId id="625" r:id="rId55"/>
    <p:sldId id="545" r:id="rId56"/>
    <p:sldId id="260" r:id="rId5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641FDB-1272-4C89-8371-24C763B0026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5937773-C93C-4BE3-B66B-FEA52D317C4D}">
      <dgm:prSet/>
      <dgm:spPr/>
      <dgm:t>
        <a:bodyPr/>
        <a:lstStyle/>
        <a:p>
          <a:r>
            <a:rPr lang="es-PE" b="1"/>
            <a:t>5. VIBRACIONES</a:t>
          </a:r>
          <a:endParaRPr lang="en-US"/>
        </a:p>
      </dgm:t>
    </dgm:pt>
    <dgm:pt modelId="{DFAA3985-F617-4F4E-BA47-64ED0C034FCC}" type="parTrans" cxnId="{3D059587-8E6E-49FB-B683-9DFD34195D58}">
      <dgm:prSet/>
      <dgm:spPr/>
      <dgm:t>
        <a:bodyPr/>
        <a:lstStyle/>
        <a:p>
          <a:endParaRPr lang="en-US"/>
        </a:p>
      </dgm:t>
    </dgm:pt>
    <dgm:pt modelId="{446E5521-A604-42DD-A2C0-3934A8831CD6}" type="sibTrans" cxnId="{3D059587-8E6E-49FB-B683-9DFD34195D58}">
      <dgm:prSet/>
      <dgm:spPr/>
      <dgm:t>
        <a:bodyPr/>
        <a:lstStyle/>
        <a:p>
          <a:endParaRPr lang="en-US"/>
        </a:p>
      </dgm:t>
    </dgm:pt>
    <dgm:pt modelId="{152F9EAC-5437-487C-85BD-F26E0DF783CD}">
      <dgm:prSet/>
      <dgm:spPr/>
      <dgm:t>
        <a:bodyPr/>
        <a:lstStyle/>
        <a:p>
          <a:r>
            <a:rPr lang="es-PE"/>
            <a:t>Análisis de Vibraciones en Entornos Cercanos. </a:t>
          </a:r>
          <a:endParaRPr lang="en-US"/>
        </a:p>
      </dgm:t>
    </dgm:pt>
    <dgm:pt modelId="{DED0D1FD-FCA1-4935-A69F-09D523B5CA35}" type="parTrans" cxnId="{B48E7AE1-6481-4FE7-87C1-A3C59E6A21B6}">
      <dgm:prSet/>
      <dgm:spPr/>
      <dgm:t>
        <a:bodyPr/>
        <a:lstStyle/>
        <a:p>
          <a:endParaRPr lang="en-US"/>
        </a:p>
      </dgm:t>
    </dgm:pt>
    <dgm:pt modelId="{CD45A56F-1A5C-41F2-9E5F-75B0339735AF}" type="sibTrans" cxnId="{B48E7AE1-6481-4FE7-87C1-A3C59E6A21B6}">
      <dgm:prSet/>
      <dgm:spPr/>
      <dgm:t>
        <a:bodyPr/>
        <a:lstStyle/>
        <a:p>
          <a:endParaRPr lang="en-US"/>
        </a:p>
      </dgm:t>
    </dgm:pt>
    <dgm:pt modelId="{8EAE1E3F-4C52-4F31-910A-6AB7C1FE34CF}">
      <dgm:prSet/>
      <dgm:spPr/>
      <dgm:t>
        <a:bodyPr/>
        <a:lstStyle/>
        <a:p>
          <a:r>
            <a:rPr lang="es-PE"/>
            <a:t>Control de Vibraciones en Entornos Distantes.</a:t>
          </a:r>
          <a:endParaRPr lang="en-US"/>
        </a:p>
      </dgm:t>
    </dgm:pt>
    <dgm:pt modelId="{575A1EFB-D848-49BD-B574-7C9DBF9D27C5}" type="parTrans" cxnId="{C1B38EA5-BB26-47CE-97D1-BEFB89CD81DF}">
      <dgm:prSet/>
      <dgm:spPr/>
      <dgm:t>
        <a:bodyPr/>
        <a:lstStyle/>
        <a:p>
          <a:endParaRPr lang="en-US"/>
        </a:p>
      </dgm:t>
    </dgm:pt>
    <dgm:pt modelId="{F49C4DB5-0A95-46A0-938D-36184D44FBB6}" type="sibTrans" cxnId="{C1B38EA5-BB26-47CE-97D1-BEFB89CD81DF}">
      <dgm:prSet/>
      <dgm:spPr/>
      <dgm:t>
        <a:bodyPr/>
        <a:lstStyle/>
        <a:p>
          <a:endParaRPr lang="en-US"/>
        </a:p>
      </dgm:t>
    </dgm:pt>
    <dgm:pt modelId="{66487E34-3EBF-47C0-81D2-CC7086366053}" type="pres">
      <dgm:prSet presAssocID="{20641FDB-1272-4C89-8371-24C763B0026E}" presName="linear" presStyleCnt="0">
        <dgm:presLayoutVars>
          <dgm:animLvl val="lvl"/>
          <dgm:resizeHandles val="exact"/>
        </dgm:presLayoutVars>
      </dgm:prSet>
      <dgm:spPr/>
    </dgm:pt>
    <dgm:pt modelId="{E123AD54-3BD7-40AE-B589-824482DBFA67}" type="pres">
      <dgm:prSet presAssocID="{D5937773-C93C-4BE3-B66B-FEA52D317C4D}" presName="parentText" presStyleLbl="node1" presStyleIdx="0" presStyleCnt="1">
        <dgm:presLayoutVars>
          <dgm:chMax val="0"/>
          <dgm:bulletEnabled val="1"/>
        </dgm:presLayoutVars>
      </dgm:prSet>
      <dgm:spPr/>
    </dgm:pt>
    <dgm:pt modelId="{03EF7065-F234-449A-8738-A18A868172AE}" type="pres">
      <dgm:prSet presAssocID="{D5937773-C93C-4BE3-B66B-FEA52D317C4D}" presName="childText" presStyleLbl="revTx" presStyleIdx="0" presStyleCnt="1">
        <dgm:presLayoutVars>
          <dgm:bulletEnabled val="1"/>
        </dgm:presLayoutVars>
      </dgm:prSet>
      <dgm:spPr/>
    </dgm:pt>
  </dgm:ptLst>
  <dgm:cxnLst>
    <dgm:cxn modelId="{EEDAF322-7281-4B7D-9E0A-B78A06F43FE2}" type="presOf" srcId="{152F9EAC-5437-487C-85BD-F26E0DF783CD}" destId="{03EF7065-F234-449A-8738-A18A868172AE}" srcOrd="0" destOrd="0" presId="urn:microsoft.com/office/officeart/2005/8/layout/vList2"/>
    <dgm:cxn modelId="{2034105E-2C24-44AD-9869-E5113A1D0230}" type="presOf" srcId="{20641FDB-1272-4C89-8371-24C763B0026E}" destId="{66487E34-3EBF-47C0-81D2-CC7086366053}" srcOrd="0" destOrd="0" presId="urn:microsoft.com/office/officeart/2005/8/layout/vList2"/>
    <dgm:cxn modelId="{3D059587-8E6E-49FB-B683-9DFD34195D58}" srcId="{20641FDB-1272-4C89-8371-24C763B0026E}" destId="{D5937773-C93C-4BE3-B66B-FEA52D317C4D}" srcOrd="0" destOrd="0" parTransId="{DFAA3985-F617-4F4E-BA47-64ED0C034FCC}" sibTransId="{446E5521-A604-42DD-A2C0-3934A8831CD6}"/>
    <dgm:cxn modelId="{0362549F-FC1F-44E3-9F85-5D3DADE118B6}" type="presOf" srcId="{8EAE1E3F-4C52-4F31-910A-6AB7C1FE34CF}" destId="{03EF7065-F234-449A-8738-A18A868172AE}" srcOrd="0" destOrd="1" presId="urn:microsoft.com/office/officeart/2005/8/layout/vList2"/>
    <dgm:cxn modelId="{C1B38EA5-BB26-47CE-97D1-BEFB89CD81DF}" srcId="{D5937773-C93C-4BE3-B66B-FEA52D317C4D}" destId="{8EAE1E3F-4C52-4F31-910A-6AB7C1FE34CF}" srcOrd="1" destOrd="0" parTransId="{575A1EFB-D848-49BD-B574-7C9DBF9D27C5}" sibTransId="{F49C4DB5-0A95-46A0-938D-36184D44FBB6}"/>
    <dgm:cxn modelId="{B48E7AE1-6481-4FE7-87C1-A3C59E6A21B6}" srcId="{D5937773-C93C-4BE3-B66B-FEA52D317C4D}" destId="{152F9EAC-5437-487C-85BD-F26E0DF783CD}" srcOrd="0" destOrd="0" parTransId="{DED0D1FD-FCA1-4935-A69F-09D523B5CA35}" sibTransId="{CD45A56F-1A5C-41F2-9E5F-75B0339735AF}"/>
    <dgm:cxn modelId="{3C5BA0F6-89AF-4CC6-95C9-C106CC7DE5D0}" type="presOf" srcId="{D5937773-C93C-4BE3-B66B-FEA52D317C4D}" destId="{E123AD54-3BD7-40AE-B589-824482DBFA67}" srcOrd="0" destOrd="0" presId="urn:microsoft.com/office/officeart/2005/8/layout/vList2"/>
    <dgm:cxn modelId="{E634E1AD-61C2-4333-86B4-B906FD7367CF}" type="presParOf" srcId="{66487E34-3EBF-47C0-81D2-CC7086366053}" destId="{E123AD54-3BD7-40AE-B589-824482DBFA67}" srcOrd="0" destOrd="0" presId="urn:microsoft.com/office/officeart/2005/8/layout/vList2"/>
    <dgm:cxn modelId="{95F21DD9-D9B0-4E78-99E4-60C209E531D2}" type="presParOf" srcId="{66487E34-3EBF-47C0-81D2-CC7086366053}" destId="{03EF7065-F234-449A-8738-A18A868172A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3AD54-3BD7-40AE-B589-824482DBFA67}">
      <dsp:nvSpPr>
        <dsp:cNvPr id="0" name=""/>
        <dsp:cNvSpPr/>
      </dsp:nvSpPr>
      <dsp:spPr>
        <a:xfrm>
          <a:off x="0" y="17360"/>
          <a:ext cx="6470696" cy="11752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s-PE" sz="4900" b="1" kern="1200"/>
            <a:t>5. VIBRACIONES</a:t>
          </a:r>
          <a:endParaRPr lang="en-US" sz="4900" kern="1200"/>
        </a:p>
      </dsp:txBody>
      <dsp:txXfrm>
        <a:off x="57372" y="74732"/>
        <a:ext cx="6355952" cy="1060520"/>
      </dsp:txXfrm>
    </dsp:sp>
    <dsp:sp modelId="{03EF7065-F234-449A-8738-A18A868172AE}">
      <dsp:nvSpPr>
        <dsp:cNvPr id="0" name=""/>
        <dsp:cNvSpPr/>
      </dsp:nvSpPr>
      <dsp:spPr>
        <a:xfrm>
          <a:off x="0" y="1192625"/>
          <a:ext cx="6470696" cy="238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445" tIns="62230" rIns="348488" bIns="62230" numCol="1" spcCol="1270" anchor="t" anchorCtr="0">
          <a:noAutofit/>
        </a:bodyPr>
        <a:lstStyle/>
        <a:p>
          <a:pPr marL="285750" lvl="1" indent="-285750" algn="l" defTabSz="1689100">
            <a:lnSpc>
              <a:spcPct val="90000"/>
            </a:lnSpc>
            <a:spcBef>
              <a:spcPct val="0"/>
            </a:spcBef>
            <a:spcAft>
              <a:spcPct val="20000"/>
            </a:spcAft>
            <a:buChar char="•"/>
          </a:pPr>
          <a:r>
            <a:rPr lang="es-PE" sz="3800" kern="1200"/>
            <a:t>Análisis de Vibraciones en Entornos Cercanos. </a:t>
          </a:r>
          <a:endParaRPr lang="en-US" sz="3800" kern="1200"/>
        </a:p>
        <a:p>
          <a:pPr marL="285750" lvl="1" indent="-285750" algn="l" defTabSz="1689100">
            <a:lnSpc>
              <a:spcPct val="90000"/>
            </a:lnSpc>
            <a:spcBef>
              <a:spcPct val="0"/>
            </a:spcBef>
            <a:spcAft>
              <a:spcPct val="20000"/>
            </a:spcAft>
            <a:buChar char="•"/>
          </a:pPr>
          <a:r>
            <a:rPr lang="es-PE" sz="3800" kern="1200"/>
            <a:t>Control de Vibraciones en Entornos Distantes.</a:t>
          </a:r>
          <a:endParaRPr lang="en-US" sz="3800" kern="1200"/>
        </a:p>
      </dsp:txBody>
      <dsp:txXfrm>
        <a:off x="0" y="1192625"/>
        <a:ext cx="6470696" cy="23836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8/11/2023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08/11/2023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08/11/2023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08/11/2023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08/11/2023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10.xml"/><Relationship Id="rId7" Type="http://schemas.openxmlformats.org/officeDocument/2006/relationships/image" Target="../media/image40.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2.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hdphoto" Target="../media/hdphoto6.wdp"/><Relationship Id="rId3" Type="http://schemas.openxmlformats.org/officeDocument/2006/relationships/tags" Target="../tags/tag15.xml"/><Relationship Id="rId7" Type="http://schemas.microsoft.com/office/2007/relationships/hdphoto" Target="../media/hdphoto3.wdp"/><Relationship Id="rId12" Type="http://schemas.openxmlformats.org/officeDocument/2006/relationships/image" Target="../media/image4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3.png"/><Relationship Id="rId11" Type="http://schemas.microsoft.com/office/2007/relationships/hdphoto" Target="../media/hdphoto5.wdp"/><Relationship Id="rId5" Type="http://schemas.openxmlformats.org/officeDocument/2006/relationships/slideLayout" Target="../slideLayouts/slideLayout2.xml"/><Relationship Id="rId10" Type="http://schemas.openxmlformats.org/officeDocument/2006/relationships/image" Target="../media/image45.png"/><Relationship Id="rId4" Type="http://schemas.openxmlformats.org/officeDocument/2006/relationships/tags" Target="../tags/tag16.xml"/><Relationship Id="rId9" Type="http://schemas.microsoft.com/office/2007/relationships/hdphoto" Target="../media/hdphoto4.wdp"/></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9.xml"/><Relationship Id="rId7" Type="http://schemas.microsoft.com/office/2007/relationships/hdphoto" Target="../media/hdphoto7.wdp"/><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7.png"/><Relationship Id="rId5" Type="http://schemas.openxmlformats.org/officeDocument/2006/relationships/slideLayout" Target="../slideLayouts/slideLayout2.xml"/><Relationship Id="rId4" Type="http://schemas.openxmlformats.org/officeDocument/2006/relationships/tags" Target="../tags/tag20.xml"/><Relationship Id="rId9" Type="http://schemas.microsoft.com/office/2007/relationships/hdphoto" Target="../media/hdphoto8.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1.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58.emf"/><Relationship Id="rId4" Type="http://schemas.openxmlformats.org/officeDocument/2006/relationships/image" Target="../media/image57.em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image" Target="../media/image59.emf"/></Relationships>
</file>

<file path=ppt/slides/_rels/slide4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61.emf"/></Relationships>
</file>

<file path=ppt/slides/_rels/slide44.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62.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64.emf"/><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37.xml"/><Relationship Id="rId7"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10" Type="http://schemas.openxmlformats.org/officeDocument/2006/relationships/image" Target="../media/image67.emf"/><Relationship Id="rId4" Type="http://schemas.openxmlformats.org/officeDocument/2006/relationships/tags" Target="../tags/tag38.xml"/><Relationship Id="rId9" Type="http://schemas.openxmlformats.org/officeDocument/2006/relationships/image" Target="../media/image66.emf"/></Relationships>
</file>

<file path=ppt/slides/_rels/slide4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43.xml"/><Relationship Id="rId7" Type="http://schemas.openxmlformats.org/officeDocument/2006/relationships/image" Target="../media/image70.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69.emf"/><Relationship Id="rId5" Type="http://schemas.openxmlformats.org/officeDocument/2006/relationships/image" Target="../media/image68.png"/><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73.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2.emf"/><Relationship Id="rId5" Type="http://schemas.openxmlformats.org/officeDocument/2006/relationships/slideLayout" Target="../slideLayouts/slideLayout2.xml"/><Relationship Id="rId4" Type="http://schemas.openxmlformats.org/officeDocument/2006/relationships/tags" Target="../tags/tag47.xml"/></Relationships>
</file>

<file path=ppt/slides/_rels/slide49.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tags" Target="../tags/tag50.xml"/><Relationship Id="rId7"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75.e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tags" Target="../tags/tag56.xml"/><Relationship Id="rId7" Type="http://schemas.openxmlformats.org/officeDocument/2006/relationships/image" Target="../media/image78.emf"/><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image" Target="../media/image80.emf"/></Relationships>
</file>

<file path=ppt/slides/_rels/slide5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pPr algn="ctr"/>
            <a:r>
              <a:rPr lang="es-ES" dirty="0">
                <a:solidFill>
                  <a:schemeClr val="accent3">
                    <a:lumMod val="75000"/>
                  </a:schemeClr>
                </a:solidFill>
              </a:rPr>
              <a:t>VIBRACIONES</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10</a:t>
            </a:fld>
            <a:endParaRPr lang="es-PE"/>
          </a:p>
        </p:txBody>
      </p:sp>
      <p:sp>
        <p:nvSpPr>
          <p:cNvPr id="6" name="CuadroTexto 5">
            <a:extLst>
              <a:ext uri="{FF2B5EF4-FFF2-40B4-BE49-F238E27FC236}">
                <a16:creationId xmlns:a16="http://schemas.microsoft.com/office/drawing/2014/main" id="{3043E2FA-9280-4090-8BD1-666507ABEA87}"/>
              </a:ext>
            </a:extLst>
          </p:cNvPr>
          <p:cNvSpPr txBox="1"/>
          <p:nvPr/>
        </p:nvSpPr>
        <p:spPr>
          <a:xfrm>
            <a:off x="1375541" y="994856"/>
            <a:ext cx="6093372" cy="369332"/>
          </a:xfrm>
          <a:prstGeom prst="rect">
            <a:avLst/>
          </a:prstGeom>
          <a:noFill/>
        </p:spPr>
        <p:txBody>
          <a:bodyPr wrap="square">
            <a:spAutoFit/>
          </a:bodyPr>
          <a:lstStyle/>
          <a:p>
            <a:r>
              <a:rPr lang="es-PE" b="1" dirty="0">
                <a:solidFill>
                  <a:schemeClr val="accent3">
                    <a:lumMod val="75000"/>
                  </a:schemeClr>
                </a:solidFill>
              </a:rPr>
              <a:t>5.1. Parámetros de una onda</a:t>
            </a:r>
          </a:p>
        </p:txBody>
      </p:sp>
      <p:sp>
        <p:nvSpPr>
          <p:cNvPr id="16" name="CuadroTexto 15">
            <a:extLst>
              <a:ext uri="{FF2B5EF4-FFF2-40B4-BE49-F238E27FC236}">
                <a16:creationId xmlns:a16="http://schemas.microsoft.com/office/drawing/2014/main" id="{35048249-7AD7-4E4C-B2F7-038CD8A50EC5}"/>
              </a:ext>
            </a:extLst>
          </p:cNvPr>
          <p:cNvSpPr txBox="1"/>
          <p:nvPr/>
        </p:nvSpPr>
        <p:spPr>
          <a:xfrm>
            <a:off x="1174917" y="1745826"/>
            <a:ext cx="3952895" cy="923330"/>
          </a:xfrm>
          <a:prstGeom prst="rect">
            <a:avLst/>
          </a:prstGeom>
          <a:noFill/>
        </p:spPr>
        <p:txBody>
          <a:bodyPr wrap="square">
            <a:spAutoFit/>
          </a:bodyPr>
          <a:lstStyle/>
          <a:p>
            <a:pPr algn="just"/>
            <a:r>
              <a:rPr lang="es-PE" b="1" dirty="0">
                <a:solidFill>
                  <a:schemeClr val="accent3">
                    <a:lumMod val="75000"/>
                  </a:schemeClr>
                </a:solidFill>
              </a:rPr>
              <a:t>Frecuencia:</a:t>
            </a:r>
            <a:r>
              <a:rPr lang="es-PE" dirty="0"/>
              <a:t> El número de vibraciones u oscilaciones que ocurren en un segundo, designados cómo </a:t>
            </a:r>
            <a:r>
              <a:rPr lang="es-PE" dirty="0" err="1"/>
              <a:t>Herz</a:t>
            </a:r>
            <a:r>
              <a:rPr lang="es-PE" dirty="0"/>
              <a:t> (Hz).</a:t>
            </a:r>
          </a:p>
        </p:txBody>
      </p:sp>
      <p:sp>
        <p:nvSpPr>
          <p:cNvPr id="19" name="CuadroTexto 18">
            <a:extLst>
              <a:ext uri="{FF2B5EF4-FFF2-40B4-BE49-F238E27FC236}">
                <a16:creationId xmlns:a16="http://schemas.microsoft.com/office/drawing/2014/main" id="{3BE8F6FB-B172-4A27-8DE8-A04BF90DA1B4}"/>
              </a:ext>
            </a:extLst>
          </p:cNvPr>
          <p:cNvSpPr txBox="1"/>
          <p:nvPr/>
        </p:nvSpPr>
        <p:spPr>
          <a:xfrm>
            <a:off x="1087907" y="3150703"/>
            <a:ext cx="4535601" cy="1754326"/>
          </a:xfrm>
          <a:prstGeom prst="rect">
            <a:avLst/>
          </a:prstGeom>
          <a:noFill/>
        </p:spPr>
        <p:txBody>
          <a:bodyPr wrap="square">
            <a:spAutoFit/>
          </a:bodyPr>
          <a:lstStyle/>
          <a:p>
            <a:pPr algn="just"/>
            <a:r>
              <a:rPr lang="es-PE" dirty="0"/>
              <a:t>Dónde: </a:t>
            </a:r>
          </a:p>
          <a:p>
            <a:pPr algn="just"/>
            <a:r>
              <a:rPr lang="es-PE" dirty="0"/>
              <a:t>A = Amplitud de la onda. </a:t>
            </a:r>
          </a:p>
          <a:p>
            <a:pPr algn="just"/>
            <a:r>
              <a:rPr lang="es-PE" dirty="0"/>
              <a:t>t = Tiempo. </a:t>
            </a:r>
          </a:p>
          <a:p>
            <a:pPr algn="just"/>
            <a:r>
              <a:rPr lang="es-PE" dirty="0"/>
              <a:t>f = Frecuencia, el número de vibraciones u oscilaciones que ocurren en un segundo, conocido cómo Hertz (Hz).</a:t>
            </a:r>
          </a:p>
        </p:txBody>
      </p:sp>
      <p:pic>
        <p:nvPicPr>
          <p:cNvPr id="21" name="Imagen 20">
            <a:extLst>
              <a:ext uri="{FF2B5EF4-FFF2-40B4-BE49-F238E27FC236}">
                <a16:creationId xmlns:a16="http://schemas.microsoft.com/office/drawing/2014/main" id="{0DE817CD-AFCF-4FC1-B60A-A17674ED4215}"/>
              </a:ext>
            </a:extLst>
          </p:cNvPr>
          <p:cNvPicPr/>
          <p:nvPr/>
        </p:nvPicPr>
        <p:blipFill rotWithShape="1">
          <a:blip r:embed="rId2"/>
          <a:srcRect l="45508" t="25413" r="18685" b="31604"/>
          <a:stretch/>
        </p:blipFill>
        <p:spPr bwMode="auto">
          <a:xfrm>
            <a:off x="6221506" y="3935939"/>
            <a:ext cx="5208494" cy="2096543"/>
          </a:xfrm>
          <a:prstGeom prst="rect">
            <a:avLst/>
          </a:prstGeom>
          <a:ln>
            <a:noFill/>
          </a:ln>
          <a:extLst>
            <a:ext uri="{53640926-AAD7-44D8-BBD7-CCE9431645EC}">
              <a14:shadowObscured xmlns:a14="http://schemas.microsoft.com/office/drawing/2010/main"/>
            </a:ext>
          </a:extLst>
        </p:spPr>
      </p:pic>
      <p:pic>
        <p:nvPicPr>
          <p:cNvPr id="23" name="Imagen 22">
            <a:extLst>
              <a:ext uri="{FF2B5EF4-FFF2-40B4-BE49-F238E27FC236}">
                <a16:creationId xmlns:a16="http://schemas.microsoft.com/office/drawing/2014/main" id="{95311ABF-CF58-4C55-9283-76EF5B6D1152}"/>
              </a:ext>
            </a:extLst>
          </p:cNvPr>
          <p:cNvPicPr/>
          <p:nvPr/>
        </p:nvPicPr>
        <p:blipFill rotWithShape="1">
          <a:blip r:embed="rId3"/>
          <a:srcRect l="45508" t="37963" r="21155" b="19996"/>
          <a:stretch/>
        </p:blipFill>
        <p:spPr bwMode="auto">
          <a:xfrm>
            <a:off x="6221505" y="1745826"/>
            <a:ext cx="5208493" cy="1948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01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pPr algn="ctr"/>
            <a:r>
              <a:rPr lang="es-ES" dirty="0">
                <a:solidFill>
                  <a:schemeClr val="accent3">
                    <a:lumMod val="75000"/>
                  </a:schemeClr>
                </a:solidFill>
              </a:rPr>
              <a:t>VIBRACIONES</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11</a:t>
            </a:fld>
            <a:endParaRPr lang="es-PE"/>
          </a:p>
        </p:txBody>
      </p:sp>
      <p:sp>
        <p:nvSpPr>
          <p:cNvPr id="6" name="CuadroTexto 5">
            <a:extLst>
              <a:ext uri="{FF2B5EF4-FFF2-40B4-BE49-F238E27FC236}">
                <a16:creationId xmlns:a16="http://schemas.microsoft.com/office/drawing/2014/main" id="{3043E2FA-9280-4090-8BD1-666507ABEA87}"/>
              </a:ext>
            </a:extLst>
          </p:cNvPr>
          <p:cNvSpPr txBox="1"/>
          <p:nvPr/>
        </p:nvSpPr>
        <p:spPr>
          <a:xfrm>
            <a:off x="1375541" y="994856"/>
            <a:ext cx="6093372" cy="369332"/>
          </a:xfrm>
          <a:prstGeom prst="rect">
            <a:avLst/>
          </a:prstGeom>
          <a:noFill/>
        </p:spPr>
        <p:txBody>
          <a:bodyPr wrap="square">
            <a:spAutoFit/>
          </a:bodyPr>
          <a:lstStyle/>
          <a:p>
            <a:r>
              <a:rPr lang="es-PE" b="1" dirty="0">
                <a:solidFill>
                  <a:schemeClr val="accent3">
                    <a:lumMod val="75000"/>
                  </a:schemeClr>
                </a:solidFill>
              </a:rPr>
              <a:t>5.1. Parámetros de una onda</a:t>
            </a:r>
          </a:p>
        </p:txBody>
      </p:sp>
      <p:sp>
        <p:nvSpPr>
          <p:cNvPr id="16" name="CuadroTexto 15">
            <a:extLst>
              <a:ext uri="{FF2B5EF4-FFF2-40B4-BE49-F238E27FC236}">
                <a16:creationId xmlns:a16="http://schemas.microsoft.com/office/drawing/2014/main" id="{35048249-7AD7-4E4C-B2F7-038CD8A50EC5}"/>
              </a:ext>
            </a:extLst>
          </p:cNvPr>
          <p:cNvSpPr txBox="1"/>
          <p:nvPr/>
        </p:nvSpPr>
        <p:spPr>
          <a:xfrm>
            <a:off x="1139058" y="1284161"/>
            <a:ext cx="5372101" cy="369332"/>
          </a:xfrm>
          <a:prstGeom prst="rect">
            <a:avLst/>
          </a:prstGeom>
          <a:noFill/>
        </p:spPr>
        <p:txBody>
          <a:bodyPr wrap="square">
            <a:spAutoFit/>
          </a:bodyPr>
          <a:lstStyle/>
          <a:p>
            <a:pPr algn="just"/>
            <a:r>
              <a:rPr lang="es-PE" b="1" dirty="0">
                <a:solidFill>
                  <a:schemeClr val="accent3">
                    <a:lumMod val="75000"/>
                  </a:schemeClr>
                </a:solidFill>
              </a:rPr>
              <a:t>Atenuaciones de las ondas de vibraciones</a:t>
            </a:r>
            <a:endParaRPr lang="es-PE" dirty="0"/>
          </a:p>
        </p:txBody>
      </p:sp>
      <p:sp>
        <p:nvSpPr>
          <p:cNvPr id="9" name="CuadroTexto 8">
            <a:extLst>
              <a:ext uri="{FF2B5EF4-FFF2-40B4-BE49-F238E27FC236}">
                <a16:creationId xmlns:a16="http://schemas.microsoft.com/office/drawing/2014/main" id="{43CF3007-5960-4FD5-BD08-6AD2F85BA96A}"/>
              </a:ext>
            </a:extLst>
          </p:cNvPr>
          <p:cNvSpPr txBox="1"/>
          <p:nvPr/>
        </p:nvSpPr>
        <p:spPr>
          <a:xfrm>
            <a:off x="1099643" y="1514994"/>
            <a:ext cx="10677197" cy="646331"/>
          </a:xfrm>
          <a:prstGeom prst="rect">
            <a:avLst/>
          </a:prstGeom>
          <a:noFill/>
        </p:spPr>
        <p:txBody>
          <a:bodyPr wrap="square">
            <a:spAutoFit/>
          </a:bodyPr>
          <a:lstStyle/>
          <a:p>
            <a:pPr algn="just"/>
            <a:r>
              <a:rPr lang="es-PE" dirty="0"/>
              <a:t>Por otro lado, la amplitud de una onda se ve atenuada a medida que ésta se propaga a través del macizo rocoso. Se pueden distinguir dos tipos de atenuaciones:</a:t>
            </a:r>
          </a:p>
        </p:txBody>
      </p:sp>
      <p:sp>
        <p:nvSpPr>
          <p:cNvPr id="13" name="CuadroTexto 12">
            <a:extLst>
              <a:ext uri="{FF2B5EF4-FFF2-40B4-BE49-F238E27FC236}">
                <a16:creationId xmlns:a16="http://schemas.microsoft.com/office/drawing/2014/main" id="{00404796-C923-4A5A-915F-640CC6BEB210}"/>
              </a:ext>
            </a:extLst>
          </p:cNvPr>
          <p:cNvSpPr txBox="1"/>
          <p:nvPr/>
        </p:nvSpPr>
        <p:spPr>
          <a:xfrm>
            <a:off x="1099643" y="2161325"/>
            <a:ext cx="2778674" cy="369332"/>
          </a:xfrm>
          <a:prstGeom prst="rect">
            <a:avLst/>
          </a:prstGeom>
          <a:noFill/>
        </p:spPr>
        <p:txBody>
          <a:bodyPr wrap="square">
            <a:spAutoFit/>
          </a:bodyPr>
          <a:lstStyle/>
          <a:p>
            <a:r>
              <a:rPr lang="es-PE" b="1" dirty="0">
                <a:solidFill>
                  <a:schemeClr val="accent3">
                    <a:lumMod val="75000"/>
                  </a:schemeClr>
                </a:solidFill>
              </a:rPr>
              <a:t>Atenuación geométrica:</a:t>
            </a:r>
          </a:p>
        </p:txBody>
      </p:sp>
      <p:sp>
        <p:nvSpPr>
          <p:cNvPr id="14" name="CuadroTexto 13">
            <a:extLst>
              <a:ext uri="{FF2B5EF4-FFF2-40B4-BE49-F238E27FC236}">
                <a16:creationId xmlns:a16="http://schemas.microsoft.com/office/drawing/2014/main" id="{E20D759E-832F-4C05-96F9-E6267BE58B2F}"/>
              </a:ext>
            </a:extLst>
          </p:cNvPr>
          <p:cNvSpPr txBox="1"/>
          <p:nvPr/>
        </p:nvSpPr>
        <p:spPr>
          <a:xfrm>
            <a:off x="7917574" y="2161325"/>
            <a:ext cx="3733143" cy="369332"/>
          </a:xfrm>
          <a:prstGeom prst="rect">
            <a:avLst/>
          </a:prstGeom>
          <a:noFill/>
        </p:spPr>
        <p:txBody>
          <a:bodyPr wrap="square">
            <a:spAutoFit/>
          </a:bodyPr>
          <a:lstStyle/>
          <a:p>
            <a:r>
              <a:rPr lang="es-PE" b="1" dirty="0">
                <a:solidFill>
                  <a:schemeClr val="accent3">
                    <a:lumMod val="75000"/>
                  </a:schemeClr>
                </a:solidFill>
              </a:rPr>
              <a:t>Atenuación inelástica: </a:t>
            </a:r>
          </a:p>
        </p:txBody>
      </p:sp>
      <p:sp>
        <p:nvSpPr>
          <p:cNvPr id="15" name="CuadroTexto 14">
            <a:extLst>
              <a:ext uri="{FF2B5EF4-FFF2-40B4-BE49-F238E27FC236}">
                <a16:creationId xmlns:a16="http://schemas.microsoft.com/office/drawing/2014/main" id="{9C529706-CE7A-4999-8FA0-DE4FEDC383F7}"/>
              </a:ext>
            </a:extLst>
          </p:cNvPr>
          <p:cNvSpPr txBox="1"/>
          <p:nvPr/>
        </p:nvSpPr>
        <p:spPr>
          <a:xfrm>
            <a:off x="1099643" y="2530657"/>
            <a:ext cx="5537640" cy="1200329"/>
          </a:xfrm>
          <a:prstGeom prst="rect">
            <a:avLst/>
          </a:prstGeom>
          <a:noFill/>
        </p:spPr>
        <p:txBody>
          <a:bodyPr wrap="square">
            <a:spAutoFit/>
          </a:bodyPr>
          <a:lstStyle/>
          <a:p>
            <a:pPr algn="just"/>
            <a:r>
              <a:rPr lang="es-PE" dirty="0"/>
              <a:t>En medios homogéneos, elásticos e isótropos, la amplitud de una onda vibracional disminuye a medida que avanza a través del macizo rocoso. La fórmula para calcular el factor de atenuación geométrico es la siguiente:</a:t>
            </a:r>
          </a:p>
        </p:txBody>
      </p:sp>
      <p:sp>
        <p:nvSpPr>
          <p:cNvPr id="17" name="CuadroTexto 16">
            <a:extLst>
              <a:ext uri="{FF2B5EF4-FFF2-40B4-BE49-F238E27FC236}">
                <a16:creationId xmlns:a16="http://schemas.microsoft.com/office/drawing/2014/main" id="{4603BBBA-2D95-464C-B7B9-349B294D1EC2}"/>
              </a:ext>
            </a:extLst>
          </p:cNvPr>
          <p:cNvSpPr txBox="1"/>
          <p:nvPr/>
        </p:nvSpPr>
        <p:spPr>
          <a:xfrm>
            <a:off x="6973614" y="2438324"/>
            <a:ext cx="4803226" cy="2031325"/>
          </a:xfrm>
          <a:prstGeom prst="rect">
            <a:avLst/>
          </a:prstGeom>
          <a:noFill/>
        </p:spPr>
        <p:txBody>
          <a:bodyPr wrap="square">
            <a:spAutoFit/>
          </a:bodyPr>
          <a:lstStyle/>
          <a:p>
            <a:pPr algn="just"/>
            <a:r>
              <a:rPr lang="es-PE" dirty="0"/>
              <a:t>Debido a que el macizo rocoso no se comporta como un medio homogéneo, elástico e isotrópico, las ondas al encontrarse con estructuras inelásticas, pierden parte de la energía mecánica transferida por la onda a la roca. El factor de atenuación inelástica está definido por (</a:t>
            </a:r>
            <a:r>
              <a:rPr lang="es-PE" dirty="0" err="1"/>
              <a:t>Barkan</a:t>
            </a:r>
            <a:r>
              <a:rPr lang="es-PE" dirty="0"/>
              <a:t>, 1962): </a:t>
            </a:r>
          </a:p>
        </p:txBody>
      </p:sp>
      <p:pic>
        <p:nvPicPr>
          <p:cNvPr id="18" name="Imagen 17">
            <a:extLst>
              <a:ext uri="{FF2B5EF4-FFF2-40B4-BE49-F238E27FC236}">
                <a16:creationId xmlns:a16="http://schemas.microsoft.com/office/drawing/2014/main" id="{31BBD2CD-0449-42A5-BD33-55EAA1F64607}"/>
              </a:ext>
            </a:extLst>
          </p:cNvPr>
          <p:cNvPicPr>
            <a:picLocks noChangeAspect="1"/>
          </p:cNvPicPr>
          <p:nvPr/>
        </p:nvPicPr>
        <p:blipFill rotWithShape="1">
          <a:blip r:embed="rId2"/>
          <a:srcRect t="22173"/>
          <a:stretch/>
        </p:blipFill>
        <p:spPr>
          <a:xfrm>
            <a:off x="2164656" y="3735917"/>
            <a:ext cx="2351221" cy="789036"/>
          </a:xfrm>
          <a:prstGeom prst="rect">
            <a:avLst/>
          </a:prstGeom>
        </p:spPr>
      </p:pic>
      <p:pic>
        <p:nvPicPr>
          <p:cNvPr id="21" name="Imagen 20">
            <a:extLst>
              <a:ext uri="{FF2B5EF4-FFF2-40B4-BE49-F238E27FC236}">
                <a16:creationId xmlns:a16="http://schemas.microsoft.com/office/drawing/2014/main" id="{98CCC902-6746-45EF-9A06-4C26B8D2C52B}"/>
              </a:ext>
            </a:extLst>
          </p:cNvPr>
          <p:cNvPicPr>
            <a:picLocks noChangeAspect="1"/>
          </p:cNvPicPr>
          <p:nvPr/>
        </p:nvPicPr>
        <p:blipFill>
          <a:blip r:embed="rId3"/>
          <a:stretch>
            <a:fillRect/>
          </a:stretch>
        </p:blipFill>
        <p:spPr>
          <a:xfrm>
            <a:off x="8203488" y="4195688"/>
            <a:ext cx="2186066" cy="550959"/>
          </a:xfrm>
          <a:prstGeom prst="rect">
            <a:avLst/>
          </a:prstGeom>
        </p:spPr>
      </p:pic>
      <p:sp>
        <p:nvSpPr>
          <p:cNvPr id="23" name="CuadroTexto 22">
            <a:extLst>
              <a:ext uri="{FF2B5EF4-FFF2-40B4-BE49-F238E27FC236}">
                <a16:creationId xmlns:a16="http://schemas.microsoft.com/office/drawing/2014/main" id="{4D237154-F494-427C-9322-BB19141129A8}"/>
              </a:ext>
            </a:extLst>
          </p:cNvPr>
          <p:cNvSpPr txBox="1"/>
          <p:nvPr/>
        </p:nvSpPr>
        <p:spPr>
          <a:xfrm>
            <a:off x="1139058" y="4612146"/>
            <a:ext cx="5498225" cy="1477328"/>
          </a:xfrm>
          <a:prstGeom prst="rect">
            <a:avLst/>
          </a:prstGeom>
          <a:noFill/>
        </p:spPr>
        <p:txBody>
          <a:bodyPr wrap="square">
            <a:spAutoFit/>
          </a:bodyPr>
          <a:lstStyle/>
          <a:p>
            <a:r>
              <a:rPr lang="es-PE" dirty="0"/>
              <a:t>Dónde, </a:t>
            </a:r>
          </a:p>
          <a:p>
            <a:r>
              <a:rPr lang="es-PE" dirty="0"/>
              <a:t>𝑅 = Distancia entre el punto de la perturbación y el de recepción [m]. </a:t>
            </a:r>
          </a:p>
          <a:p>
            <a:r>
              <a:rPr lang="es-PE" dirty="0"/>
              <a:t>𝑛 = Constante que depende del medio en que se propaga la onda.</a:t>
            </a:r>
          </a:p>
        </p:txBody>
      </p:sp>
      <p:sp>
        <p:nvSpPr>
          <p:cNvPr id="25" name="CuadroTexto 24">
            <a:extLst>
              <a:ext uri="{FF2B5EF4-FFF2-40B4-BE49-F238E27FC236}">
                <a16:creationId xmlns:a16="http://schemas.microsoft.com/office/drawing/2014/main" id="{E3DED832-4CA4-4C2D-80BB-7DD5635EFE45}"/>
              </a:ext>
            </a:extLst>
          </p:cNvPr>
          <p:cNvSpPr txBox="1"/>
          <p:nvPr/>
        </p:nvSpPr>
        <p:spPr>
          <a:xfrm>
            <a:off x="6948652" y="4704479"/>
            <a:ext cx="4803226" cy="1200329"/>
          </a:xfrm>
          <a:prstGeom prst="rect">
            <a:avLst/>
          </a:prstGeom>
          <a:noFill/>
        </p:spPr>
        <p:txBody>
          <a:bodyPr wrap="square">
            <a:spAutoFit/>
          </a:bodyPr>
          <a:lstStyle/>
          <a:p>
            <a:r>
              <a:rPr lang="es-PE" dirty="0"/>
              <a:t>Donde, </a:t>
            </a:r>
          </a:p>
          <a:p>
            <a:r>
              <a:rPr lang="es-PE" dirty="0"/>
              <a:t>𝐼 = Coeficiente de atenuación. </a:t>
            </a:r>
          </a:p>
          <a:p>
            <a:r>
              <a:rPr lang="es-PE" dirty="0"/>
              <a:t>𝑅 =Distancia entre el punto de la perturbación y el punto de recepción [m].</a:t>
            </a:r>
          </a:p>
        </p:txBody>
      </p:sp>
    </p:spTree>
    <p:extLst>
      <p:ext uri="{BB962C8B-B14F-4D97-AF65-F5344CB8AC3E}">
        <p14:creationId xmlns:p14="http://schemas.microsoft.com/office/powerpoint/2010/main" val="4025109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2. ONDAS OBSERVABLES EN UNA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12</a:t>
            </a:fld>
            <a:endParaRPr lang="es-PE"/>
          </a:p>
        </p:txBody>
      </p:sp>
      <p:sp>
        <p:nvSpPr>
          <p:cNvPr id="6" name="CuadroTexto 5">
            <a:extLst>
              <a:ext uri="{FF2B5EF4-FFF2-40B4-BE49-F238E27FC236}">
                <a16:creationId xmlns:a16="http://schemas.microsoft.com/office/drawing/2014/main" id="{27648074-E765-4880-B744-7623D0AA1322}"/>
              </a:ext>
            </a:extLst>
          </p:cNvPr>
          <p:cNvSpPr txBox="1"/>
          <p:nvPr/>
        </p:nvSpPr>
        <p:spPr>
          <a:xfrm>
            <a:off x="1359253" y="1056459"/>
            <a:ext cx="2815826" cy="369332"/>
          </a:xfrm>
          <a:prstGeom prst="rect">
            <a:avLst/>
          </a:prstGeom>
          <a:noFill/>
        </p:spPr>
        <p:txBody>
          <a:bodyPr wrap="square">
            <a:spAutoFit/>
          </a:bodyPr>
          <a:lstStyle/>
          <a:p>
            <a:r>
              <a:rPr lang="es-PE" b="1" dirty="0">
                <a:solidFill>
                  <a:schemeClr val="accent3">
                    <a:lumMod val="75000"/>
                  </a:schemeClr>
                </a:solidFill>
              </a:rPr>
              <a:t>Onda de compresión (P)</a:t>
            </a:r>
          </a:p>
        </p:txBody>
      </p:sp>
      <p:sp>
        <p:nvSpPr>
          <p:cNvPr id="8" name="CuadroTexto 7">
            <a:extLst>
              <a:ext uri="{FF2B5EF4-FFF2-40B4-BE49-F238E27FC236}">
                <a16:creationId xmlns:a16="http://schemas.microsoft.com/office/drawing/2014/main" id="{F67F1334-41E1-4911-8C74-9DAE053DAB7B}"/>
              </a:ext>
            </a:extLst>
          </p:cNvPr>
          <p:cNvSpPr txBox="1"/>
          <p:nvPr/>
        </p:nvSpPr>
        <p:spPr>
          <a:xfrm>
            <a:off x="4632437" y="1006696"/>
            <a:ext cx="2408183" cy="369332"/>
          </a:xfrm>
          <a:prstGeom prst="rect">
            <a:avLst/>
          </a:prstGeom>
          <a:noFill/>
        </p:spPr>
        <p:txBody>
          <a:bodyPr wrap="square">
            <a:spAutoFit/>
          </a:bodyPr>
          <a:lstStyle/>
          <a:p>
            <a:r>
              <a:rPr lang="es-PE" b="1" dirty="0">
                <a:solidFill>
                  <a:schemeClr val="accent3">
                    <a:lumMod val="75000"/>
                  </a:schemeClr>
                </a:solidFill>
              </a:rPr>
              <a:t>Onda Transversal (S)</a:t>
            </a:r>
          </a:p>
        </p:txBody>
      </p:sp>
      <p:sp>
        <p:nvSpPr>
          <p:cNvPr id="10" name="CuadroTexto 9">
            <a:extLst>
              <a:ext uri="{FF2B5EF4-FFF2-40B4-BE49-F238E27FC236}">
                <a16:creationId xmlns:a16="http://schemas.microsoft.com/office/drawing/2014/main" id="{40B5D810-E24B-441C-A9C2-9EBE7D350B4A}"/>
              </a:ext>
            </a:extLst>
          </p:cNvPr>
          <p:cNvSpPr txBox="1"/>
          <p:nvPr/>
        </p:nvSpPr>
        <p:spPr>
          <a:xfrm>
            <a:off x="8610601" y="1056459"/>
            <a:ext cx="2329722" cy="369332"/>
          </a:xfrm>
          <a:prstGeom prst="rect">
            <a:avLst/>
          </a:prstGeom>
          <a:noFill/>
        </p:spPr>
        <p:txBody>
          <a:bodyPr wrap="square">
            <a:spAutoFit/>
          </a:bodyPr>
          <a:lstStyle/>
          <a:p>
            <a:r>
              <a:rPr lang="es-PE" b="1" dirty="0">
                <a:solidFill>
                  <a:schemeClr val="accent3">
                    <a:lumMod val="75000"/>
                  </a:schemeClr>
                </a:solidFill>
              </a:rPr>
              <a:t>Onda Rayleigh (R)</a:t>
            </a:r>
          </a:p>
        </p:txBody>
      </p:sp>
      <p:sp>
        <p:nvSpPr>
          <p:cNvPr id="13" name="CuadroTexto 12">
            <a:extLst>
              <a:ext uri="{FF2B5EF4-FFF2-40B4-BE49-F238E27FC236}">
                <a16:creationId xmlns:a16="http://schemas.microsoft.com/office/drawing/2014/main" id="{2286A1B2-E874-461B-AF51-32FE7A778260}"/>
              </a:ext>
            </a:extLst>
          </p:cNvPr>
          <p:cNvSpPr txBox="1"/>
          <p:nvPr/>
        </p:nvSpPr>
        <p:spPr>
          <a:xfrm>
            <a:off x="1251677" y="1491407"/>
            <a:ext cx="3261202" cy="2862322"/>
          </a:xfrm>
          <a:prstGeom prst="rect">
            <a:avLst/>
          </a:prstGeom>
          <a:noFill/>
        </p:spPr>
        <p:txBody>
          <a:bodyPr wrap="square">
            <a:spAutoFit/>
          </a:bodyPr>
          <a:lstStyle/>
          <a:p>
            <a:pPr algn="just"/>
            <a:r>
              <a:rPr lang="es-PE" dirty="0"/>
              <a:t>Es la onda más rápida y de mayor amplitud que viaja a través del suelo, por lo que es la primera que se registra. En las ondas de compresión, las partículas de onda se mueven en la misma dirección que la propagación de la onda. Producen cambios de volumen, pero no de forma en el material en el que se propagan.</a:t>
            </a:r>
          </a:p>
        </p:txBody>
      </p:sp>
      <p:pic>
        <p:nvPicPr>
          <p:cNvPr id="14" name="Imagen 13">
            <a:extLst>
              <a:ext uri="{FF2B5EF4-FFF2-40B4-BE49-F238E27FC236}">
                <a16:creationId xmlns:a16="http://schemas.microsoft.com/office/drawing/2014/main" id="{88C502B0-5F92-4D0C-9A3E-72481D02CC34}"/>
              </a:ext>
            </a:extLst>
          </p:cNvPr>
          <p:cNvPicPr>
            <a:picLocks noChangeAspect="1"/>
          </p:cNvPicPr>
          <p:nvPr/>
        </p:nvPicPr>
        <p:blipFill>
          <a:blip r:embed="rId2"/>
          <a:stretch>
            <a:fillRect/>
          </a:stretch>
        </p:blipFill>
        <p:spPr>
          <a:xfrm>
            <a:off x="1247709" y="4723574"/>
            <a:ext cx="2819794" cy="1047896"/>
          </a:xfrm>
          <a:prstGeom prst="rect">
            <a:avLst/>
          </a:prstGeom>
        </p:spPr>
      </p:pic>
      <p:sp>
        <p:nvSpPr>
          <p:cNvPr id="16" name="CuadroTexto 15">
            <a:extLst>
              <a:ext uri="{FF2B5EF4-FFF2-40B4-BE49-F238E27FC236}">
                <a16:creationId xmlns:a16="http://schemas.microsoft.com/office/drawing/2014/main" id="{2FE2A3BC-0DA2-47AF-990B-A6B7CD9E8C99}"/>
              </a:ext>
            </a:extLst>
          </p:cNvPr>
          <p:cNvSpPr txBox="1"/>
          <p:nvPr/>
        </p:nvSpPr>
        <p:spPr>
          <a:xfrm>
            <a:off x="4632437" y="1491407"/>
            <a:ext cx="3612929" cy="2862322"/>
          </a:xfrm>
          <a:prstGeom prst="rect">
            <a:avLst/>
          </a:prstGeom>
          <a:noFill/>
        </p:spPr>
        <p:txBody>
          <a:bodyPr wrap="square">
            <a:spAutoFit/>
          </a:bodyPr>
          <a:lstStyle/>
          <a:p>
            <a:pPr algn="just"/>
            <a:r>
              <a:rPr lang="es-PE" dirty="0"/>
              <a:t>La onda de corte o S presenta una velocidad menor a la onda P (entre 50 – 60% de la velocidad de la onda P). En las ondas transversales, las partículas de onda se mueven perpendicular a la dirección en la que se propaga la onda. Producen cambios de forma en los materiales en los que se propaga, pero no de volumen</a:t>
            </a:r>
          </a:p>
        </p:txBody>
      </p:sp>
      <p:pic>
        <p:nvPicPr>
          <p:cNvPr id="18" name="Imagen 17">
            <a:extLst>
              <a:ext uri="{FF2B5EF4-FFF2-40B4-BE49-F238E27FC236}">
                <a16:creationId xmlns:a16="http://schemas.microsoft.com/office/drawing/2014/main" id="{25299B83-13A2-48FC-9598-D82AB6104FD7}"/>
              </a:ext>
            </a:extLst>
          </p:cNvPr>
          <p:cNvPicPr>
            <a:picLocks noChangeAspect="1"/>
          </p:cNvPicPr>
          <p:nvPr/>
        </p:nvPicPr>
        <p:blipFill>
          <a:blip r:embed="rId3"/>
          <a:stretch>
            <a:fillRect/>
          </a:stretch>
        </p:blipFill>
        <p:spPr>
          <a:xfrm>
            <a:off x="4895818" y="4723574"/>
            <a:ext cx="2810267" cy="1038370"/>
          </a:xfrm>
          <a:prstGeom prst="rect">
            <a:avLst/>
          </a:prstGeom>
        </p:spPr>
      </p:pic>
      <p:sp>
        <p:nvSpPr>
          <p:cNvPr id="20" name="CuadroTexto 19">
            <a:extLst>
              <a:ext uri="{FF2B5EF4-FFF2-40B4-BE49-F238E27FC236}">
                <a16:creationId xmlns:a16="http://schemas.microsoft.com/office/drawing/2014/main" id="{F4E4BDDF-4958-48A9-A4C0-6BC6D00F4E1C}"/>
              </a:ext>
            </a:extLst>
          </p:cNvPr>
          <p:cNvSpPr txBox="1"/>
          <p:nvPr/>
        </p:nvSpPr>
        <p:spPr>
          <a:xfrm>
            <a:off x="8435932" y="1491407"/>
            <a:ext cx="3214785" cy="2862322"/>
          </a:xfrm>
          <a:prstGeom prst="rect">
            <a:avLst/>
          </a:prstGeom>
          <a:noFill/>
        </p:spPr>
        <p:txBody>
          <a:bodyPr wrap="square">
            <a:spAutoFit/>
          </a:bodyPr>
          <a:lstStyle/>
          <a:p>
            <a:pPr algn="just"/>
            <a:r>
              <a:rPr lang="es-PE" dirty="0"/>
              <a:t>La onda Rayleigh es una onda de superficie que se desvanece rápidamente con la profundidad. Se propaga más lentamente que las ondas de cuerpo. Las partículas dentro de la onda se mueven elípticamente en un plano vertical normal a la superficie, en la misma dirección de propagación de la onda.</a:t>
            </a:r>
          </a:p>
        </p:txBody>
      </p:sp>
      <p:pic>
        <p:nvPicPr>
          <p:cNvPr id="22" name="Imagen 21">
            <a:extLst>
              <a:ext uri="{FF2B5EF4-FFF2-40B4-BE49-F238E27FC236}">
                <a16:creationId xmlns:a16="http://schemas.microsoft.com/office/drawing/2014/main" id="{3B77A6CE-E44A-4057-9DBD-E1A6DC6811E7}"/>
              </a:ext>
            </a:extLst>
          </p:cNvPr>
          <p:cNvPicPr>
            <a:picLocks noChangeAspect="1"/>
          </p:cNvPicPr>
          <p:nvPr/>
        </p:nvPicPr>
        <p:blipFill>
          <a:blip r:embed="rId4"/>
          <a:stretch>
            <a:fillRect/>
          </a:stretch>
        </p:blipFill>
        <p:spPr>
          <a:xfrm>
            <a:off x="8610206" y="4723574"/>
            <a:ext cx="2819794" cy="1076475"/>
          </a:xfrm>
          <a:prstGeom prst="rect">
            <a:avLst/>
          </a:prstGeom>
        </p:spPr>
      </p:pic>
    </p:spTree>
    <p:extLst>
      <p:ext uri="{BB962C8B-B14F-4D97-AF65-F5344CB8AC3E}">
        <p14:creationId xmlns:p14="http://schemas.microsoft.com/office/powerpoint/2010/main" val="1761864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66044" y="456754"/>
            <a:ext cx="9259911" cy="6220497"/>
          </a:xfrm>
          <a:prstGeom prst="rect">
            <a:avLst/>
          </a:prstGeom>
        </p:spPr>
      </p:pic>
    </p:spTree>
    <p:extLst>
      <p:ext uri="{BB962C8B-B14F-4D97-AF65-F5344CB8AC3E}">
        <p14:creationId xmlns:p14="http://schemas.microsoft.com/office/powerpoint/2010/main" val="669795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2E277B0-756E-420B-BB48-9571273D1938}"/>
              </a:ext>
            </a:extLst>
          </p:cNvPr>
          <p:cNvSpPr>
            <a:spLocks noGrp="1"/>
          </p:cNvSpPr>
          <p:nvPr>
            <p:ph type="title"/>
          </p:nvPr>
        </p:nvSpPr>
        <p:spPr>
          <a:xfrm>
            <a:off x="1251677" y="382385"/>
            <a:ext cx="6928047" cy="612471"/>
          </a:xfrm>
        </p:spPr>
        <p:txBody>
          <a:bodyPr>
            <a:normAutofit fontScale="90000"/>
          </a:bodyPr>
          <a:lstStyle/>
          <a:p>
            <a:r>
              <a:rPr lang="es-ES" sz="2000" b="1" dirty="0">
                <a:solidFill>
                  <a:schemeClr val="accent6">
                    <a:lumMod val="50000"/>
                  </a:schemeClr>
                </a:solidFill>
              </a:rPr>
              <a:t>VARIABLES QUE AFECTAC A LAS CARACTERISTICAS DE LAS VIBRACIONES</a:t>
            </a:r>
            <a:endParaRPr lang="es-PE" sz="2000" b="1" dirty="0">
              <a:solidFill>
                <a:schemeClr val="accent6">
                  <a:lumMod val="50000"/>
                </a:schemeClr>
              </a:solidFill>
            </a:endParaRPr>
          </a:p>
        </p:txBody>
      </p:sp>
      <p:sp>
        <p:nvSpPr>
          <p:cNvPr id="5" name="CuadroTexto 4">
            <a:extLst>
              <a:ext uri="{FF2B5EF4-FFF2-40B4-BE49-F238E27FC236}">
                <a16:creationId xmlns:a16="http://schemas.microsoft.com/office/drawing/2014/main" id="{2E969E02-BBEB-4A38-ACD1-94C0AEA49149}"/>
              </a:ext>
            </a:extLst>
          </p:cNvPr>
          <p:cNvSpPr txBox="1"/>
          <p:nvPr/>
        </p:nvSpPr>
        <p:spPr>
          <a:xfrm>
            <a:off x="640692" y="1170308"/>
            <a:ext cx="4513199" cy="369332"/>
          </a:xfrm>
          <a:prstGeom prst="rect">
            <a:avLst/>
          </a:prstGeom>
          <a:noFill/>
        </p:spPr>
        <p:txBody>
          <a:bodyPr wrap="square">
            <a:spAutoFit/>
          </a:bodyPr>
          <a:lstStyle/>
          <a:p>
            <a:r>
              <a:rPr lang="es-PE" b="1" dirty="0">
                <a:solidFill>
                  <a:schemeClr val="accent6">
                    <a:lumMod val="50000"/>
                  </a:schemeClr>
                </a:solidFill>
              </a:rPr>
              <a:t>1. Geología local y características de las rocas</a:t>
            </a:r>
          </a:p>
        </p:txBody>
      </p:sp>
      <p:sp>
        <p:nvSpPr>
          <p:cNvPr id="7" name="CuadroTexto 6">
            <a:extLst>
              <a:ext uri="{FF2B5EF4-FFF2-40B4-BE49-F238E27FC236}">
                <a16:creationId xmlns:a16="http://schemas.microsoft.com/office/drawing/2014/main" id="{73F01F33-441E-471A-AC2F-5019E91C3EC9}"/>
              </a:ext>
            </a:extLst>
          </p:cNvPr>
          <p:cNvSpPr txBox="1"/>
          <p:nvPr/>
        </p:nvSpPr>
        <p:spPr>
          <a:xfrm>
            <a:off x="569422" y="1539640"/>
            <a:ext cx="4700847" cy="2031325"/>
          </a:xfrm>
          <a:prstGeom prst="rect">
            <a:avLst/>
          </a:prstGeom>
          <a:noFill/>
        </p:spPr>
        <p:txBody>
          <a:bodyPr wrap="square">
            <a:spAutoFit/>
          </a:bodyPr>
          <a:lstStyle/>
          <a:p>
            <a:pPr algn="just"/>
            <a:r>
              <a:rPr lang="es-PE" dirty="0"/>
              <a:t>En los macizos rocosos homogéneos y masivos las vibraciones se propagan en todas las direcciones, pero en estructuras geológicas complejas, la propagación de las ondas puede variar con la dirección y por consiguiente presentar diferentes índices de atenuación o leyes de propagación. </a:t>
            </a:r>
          </a:p>
        </p:txBody>
      </p:sp>
      <p:sp>
        <p:nvSpPr>
          <p:cNvPr id="9" name="CuadroTexto 8">
            <a:extLst>
              <a:ext uri="{FF2B5EF4-FFF2-40B4-BE49-F238E27FC236}">
                <a16:creationId xmlns:a16="http://schemas.microsoft.com/office/drawing/2014/main" id="{72CC0624-5CCE-4A21-A709-BA8767108171}"/>
              </a:ext>
            </a:extLst>
          </p:cNvPr>
          <p:cNvSpPr txBox="1"/>
          <p:nvPr/>
        </p:nvSpPr>
        <p:spPr>
          <a:xfrm>
            <a:off x="569422" y="3570965"/>
            <a:ext cx="4584469" cy="369332"/>
          </a:xfrm>
          <a:prstGeom prst="rect">
            <a:avLst/>
          </a:prstGeom>
          <a:noFill/>
        </p:spPr>
        <p:txBody>
          <a:bodyPr wrap="square">
            <a:spAutoFit/>
          </a:bodyPr>
          <a:lstStyle/>
          <a:p>
            <a:r>
              <a:rPr lang="es-PE" b="1" dirty="0">
                <a:solidFill>
                  <a:schemeClr val="accent6">
                    <a:lumMod val="50000"/>
                  </a:schemeClr>
                </a:solidFill>
              </a:rPr>
              <a:t>2. Peso de la carga operante</a:t>
            </a:r>
          </a:p>
        </p:txBody>
      </p:sp>
      <p:sp>
        <p:nvSpPr>
          <p:cNvPr id="11" name="CuadroTexto 10">
            <a:extLst>
              <a:ext uri="{FF2B5EF4-FFF2-40B4-BE49-F238E27FC236}">
                <a16:creationId xmlns:a16="http://schemas.microsoft.com/office/drawing/2014/main" id="{31F2E586-A0C0-4F37-9A55-0F8C35C649E2}"/>
              </a:ext>
            </a:extLst>
          </p:cNvPr>
          <p:cNvSpPr txBox="1"/>
          <p:nvPr/>
        </p:nvSpPr>
        <p:spPr>
          <a:xfrm>
            <a:off x="640692" y="4034968"/>
            <a:ext cx="4629577" cy="1477328"/>
          </a:xfrm>
          <a:prstGeom prst="rect">
            <a:avLst/>
          </a:prstGeom>
          <a:noFill/>
        </p:spPr>
        <p:txBody>
          <a:bodyPr wrap="square">
            <a:spAutoFit/>
          </a:bodyPr>
          <a:lstStyle/>
          <a:p>
            <a:pPr algn="just"/>
            <a:r>
              <a:rPr lang="es-PE" dirty="0"/>
              <a:t>El peso de la carga operante es el factor individual más importante que afecta a la generación de las vibraciones. La relación que existe entre la intensidad de las vibraciones y la carga es de tipo potencial</a:t>
            </a:r>
          </a:p>
        </p:txBody>
      </p:sp>
      <p:sp>
        <p:nvSpPr>
          <p:cNvPr id="13" name="CuadroTexto 12">
            <a:extLst>
              <a:ext uri="{FF2B5EF4-FFF2-40B4-BE49-F238E27FC236}">
                <a16:creationId xmlns:a16="http://schemas.microsoft.com/office/drawing/2014/main" id="{D6B777A1-9779-43BF-9D19-D7DB7D30FE96}"/>
              </a:ext>
            </a:extLst>
          </p:cNvPr>
          <p:cNvSpPr txBox="1"/>
          <p:nvPr/>
        </p:nvSpPr>
        <p:spPr>
          <a:xfrm>
            <a:off x="569422" y="5512296"/>
            <a:ext cx="4700847" cy="369332"/>
          </a:xfrm>
          <a:prstGeom prst="rect">
            <a:avLst/>
          </a:prstGeom>
          <a:noFill/>
        </p:spPr>
        <p:txBody>
          <a:bodyPr wrap="square">
            <a:spAutoFit/>
          </a:bodyPr>
          <a:lstStyle/>
          <a:p>
            <a:r>
              <a:rPr lang="es-PE" b="1" dirty="0">
                <a:solidFill>
                  <a:schemeClr val="accent6">
                    <a:lumMod val="50000"/>
                  </a:schemeClr>
                </a:solidFill>
              </a:rPr>
              <a:t>3. Distancia al punto de la voladura </a:t>
            </a:r>
          </a:p>
        </p:txBody>
      </p:sp>
      <p:sp>
        <p:nvSpPr>
          <p:cNvPr id="17" name="CuadroTexto 16">
            <a:extLst>
              <a:ext uri="{FF2B5EF4-FFF2-40B4-BE49-F238E27FC236}">
                <a16:creationId xmlns:a16="http://schemas.microsoft.com/office/drawing/2014/main" id="{8EE87030-BA62-4690-972B-1B190068380B}"/>
              </a:ext>
            </a:extLst>
          </p:cNvPr>
          <p:cNvSpPr txBox="1"/>
          <p:nvPr/>
        </p:nvSpPr>
        <p:spPr>
          <a:xfrm>
            <a:off x="569422" y="5881628"/>
            <a:ext cx="4584469" cy="646331"/>
          </a:xfrm>
          <a:prstGeom prst="rect">
            <a:avLst/>
          </a:prstGeom>
          <a:noFill/>
        </p:spPr>
        <p:txBody>
          <a:bodyPr wrap="square">
            <a:spAutoFit/>
          </a:bodyPr>
          <a:lstStyle/>
          <a:p>
            <a:pPr algn="just"/>
            <a:r>
              <a:rPr lang="es-PE" dirty="0"/>
              <a:t>Conforme la distancia aumenta la intensidad de las vibraciones disminuye.</a:t>
            </a:r>
          </a:p>
        </p:txBody>
      </p:sp>
      <p:sp>
        <p:nvSpPr>
          <p:cNvPr id="19" name="CuadroTexto 18">
            <a:extLst>
              <a:ext uri="{FF2B5EF4-FFF2-40B4-BE49-F238E27FC236}">
                <a16:creationId xmlns:a16="http://schemas.microsoft.com/office/drawing/2014/main" id="{EC044C85-4FDB-4F96-B217-D224FC828EA5}"/>
              </a:ext>
            </a:extLst>
          </p:cNvPr>
          <p:cNvSpPr txBox="1"/>
          <p:nvPr/>
        </p:nvSpPr>
        <p:spPr>
          <a:xfrm>
            <a:off x="5922819" y="1191090"/>
            <a:ext cx="6093228" cy="369332"/>
          </a:xfrm>
          <a:prstGeom prst="rect">
            <a:avLst/>
          </a:prstGeom>
          <a:noFill/>
        </p:spPr>
        <p:txBody>
          <a:bodyPr wrap="square">
            <a:spAutoFit/>
          </a:bodyPr>
          <a:lstStyle/>
          <a:p>
            <a:r>
              <a:rPr lang="es-PE" b="1" dirty="0">
                <a:solidFill>
                  <a:schemeClr val="accent6">
                    <a:lumMod val="50000"/>
                  </a:schemeClr>
                </a:solidFill>
              </a:rPr>
              <a:t>4. Consumo específico de explosivo </a:t>
            </a:r>
          </a:p>
        </p:txBody>
      </p:sp>
      <p:sp>
        <p:nvSpPr>
          <p:cNvPr id="21" name="CuadroTexto 20">
            <a:extLst>
              <a:ext uri="{FF2B5EF4-FFF2-40B4-BE49-F238E27FC236}">
                <a16:creationId xmlns:a16="http://schemas.microsoft.com/office/drawing/2014/main" id="{D3D5069E-80A8-4AAF-8583-D587D528756F}"/>
              </a:ext>
            </a:extLst>
          </p:cNvPr>
          <p:cNvSpPr txBox="1"/>
          <p:nvPr/>
        </p:nvSpPr>
        <p:spPr>
          <a:xfrm>
            <a:off x="5922819" y="1620289"/>
            <a:ext cx="5914505" cy="923330"/>
          </a:xfrm>
          <a:prstGeom prst="rect">
            <a:avLst/>
          </a:prstGeom>
          <a:noFill/>
        </p:spPr>
        <p:txBody>
          <a:bodyPr wrap="square">
            <a:spAutoFit/>
          </a:bodyPr>
          <a:lstStyle/>
          <a:p>
            <a:pPr algn="just"/>
            <a:r>
              <a:rPr lang="es-PE" dirty="0"/>
              <a:t>Otro aspecto interesante, y en ocasiones confuso, para algunos operadores, es el que se refiere al consumo específico de explosivo</a:t>
            </a:r>
          </a:p>
        </p:txBody>
      </p:sp>
      <p:sp>
        <p:nvSpPr>
          <p:cNvPr id="23" name="CuadroTexto 22">
            <a:extLst>
              <a:ext uri="{FF2B5EF4-FFF2-40B4-BE49-F238E27FC236}">
                <a16:creationId xmlns:a16="http://schemas.microsoft.com/office/drawing/2014/main" id="{79911B99-6FDE-468B-8745-6CA587B6879E}"/>
              </a:ext>
            </a:extLst>
          </p:cNvPr>
          <p:cNvSpPr txBox="1"/>
          <p:nvPr/>
        </p:nvSpPr>
        <p:spPr>
          <a:xfrm>
            <a:off x="5922818" y="2603486"/>
            <a:ext cx="5914505" cy="369332"/>
          </a:xfrm>
          <a:prstGeom prst="rect">
            <a:avLst/>
          </a:prstGeom>
          <a:noFill/>
        </p:spPr>
        <p:txBody>
          <a:bodyPr wrap="square">
            <a:spAutoFit/>
          </a:bodyPr>
          <a:lstStyle/>
          <a:p>
            <a:r>
              <a:rPr lang="es-PE" b="1" dirty="0">
                <a:solidFill>
                  <a:schemeClr val="accent6">
                    <a:lumMod val="50000"/>
                  </a:schemeClr>
                </a:solidFill>
              </a:rPr>
              <a:t>5. Tipos de explosivos </a:t>
            </a:r>
          </a:p>
        </p:txBody>
      </p:sp>
      <p:sp>
        <p:nvSpPr>
          <p:cNvPr id="25" name="CuadroTexto 24">
            <a:extLst>
              <a:ext uri="{FF2B5EF4-FFF2-40B4-BE49-F238E27FC236}">
                <a16:creationId xmlns:a16="http://schemas.microsoft.com/office/drawing/2014/main" id="{39F57283-8659-456F-80AE-17BFE2E674AF}"/>
              </a:ext>
            </a:extLst>
          </p:cNvPr>
          <p:cNvSpPr txBox="1"/>
          <p:nvPr/>
        </p:nvSpPr>
        <p:spPr>
          <a:xfrm>
            <a:off x="6098772" y="2836766"/>
            <a:ext cx="5738551" cy="1200329"/>
          </a:xfrm>
          <a:prstGeom prst="rect">
            <a:avLst/>
          </a:prstGeom>
          <a:noFill/>
        </p:spPr>
        <p:txBody>
          <a:bodyPr wrap="square">
            <a:spAutoFit/>
          </a:bodyPr>
          <a:lstStyle/>
          <a:p>
            <a:pPr algn="just"/>
            <a:r>
              <a:rPr lang="es-PE" dirty="0"/>
              <a:t>Existe u </a:t>
            </a:r>
            <a:r>
              <a:rPr lang="es-PE" dirty="0" err="1"/>
              <a:t>na</a:t>
            </a:r>
            <a:r>
              <a:rPr lang="es-PE" dirty="0"/>
              <a:t> correspondencia entre las velocidades de partícula y las tensiones inducidas en las rocas, y tal constante de proporcionalidad es la impedancia del medio rocoso. </a:t>
            </a:r>
          </a:p>
        </p:txBody>
      </p:sp>
      <p:sp>
        <p:nvSpPr>
          <p:cNvPr id="27" name="CuadroTexto 26">
            <a:extLst>
              <a:ext uri="{FF2B5EF4-FFF2-40B4-BE49-F238E27FC236}">
                <a16:creationId xmlns:a16="http://schemas.microsoft.com/office/drawing/2014/main" id="{213E64FC-1225-4974-BEDD-D330E9C626D0}"/>
              </a:ext>
            </a:extLst>
          </p:cNvPr>
          <p:cNvSpPr txBox="1"/>
          <p:nvPr/>
        </p:nvSpPr>
        <p:spPr>
          <a:xfrm>
            <a:off x="5922819" y="4129716"/>
            <a:ext cx="6093228" cy="369332"/>
          </a:xfrm>
          <a:prstGeom prst="rect">
            <a:avLst/>
          </a:prstGeom>
          <a:noFill/>
        </p:spPr>
        <p:txBody>
          <a:bodyPr wrap="square">
            <a:spAutoFit/>
          </a:bodyPr>
          <a:lstStyle/>
          <a:p>
            <a:r>
              <a:rPr lang="es-PE" b="1" dirty="0">
                <a:solidFill>
                  <a:schemeClr val="accent6">
                    <a:lumMod val="50000"/>
                  </a:schemeClr>
                </a:solidFill>
              </a:rPr>
              <a:t>6. Tiempos de retardo </a:t>
            </a:r>
          </a:p>
        </p:txBody>
      </p:sp>
      <p:pic>
        <p:nvPicPr>
          <p:cNvPr id="29" name="Imagen 28">
            <a:extLst>
              <a:ext uri="{FF2B5EF4-FFF2-40B4-BE49-F238E27FC236}">
                <a16:creationId xmlns:a16="http://schemas.microsoft.com/office/drawing/2014/main" id="{A6CDF4B0-5A18-4A03-B8B7-B71D04054CD5}"/>
              </a:ext>
            </a:extLst>
          </p:cNvPr>
          <p:cNvPicPr>
            <a:picLocks noChangeAspect="1"/>
          </p:cNvPicPr>
          <p:nvPr/>
        </p:nvPicPr>
        <p:blipFill>
          <a:blip r:embed="rId2"/>
          <a:stretch>
            <a:fillRect/>
          </a:stretch>
        </p:blipFill>
        <p:spPr>
          <a:xfrm>
            <a:off x="6096000" y="4513268"/>
            <a:ext cx="3580015" cy="2254470"/>
          </a:xfrm>
          <a:prstGeom prst="rect">
            <a:avLst/>
          </a:prstGeom>
        </p:spPr>
      </p:pic>
    </p:spTree>
    <p:extLst>
      <p:ext uri="{BB962C8B-B14F-4D97-AF65-F5344CB8AC3E}">
        <p14:creationId xmlns:p14="http://schemas.microsoft.com/office/powerpoint/2010/main" val="3474957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2E277B0-756E-420B-BB48-9571273D1938}"/>
              </a:ext>
            </a:extLst>
          </p:cNvPr>
          <p:cNvSpPr>
            <a:spLocks noGrp="1"/>
          </p:cNvSpPr>
          <p:nvPr>
            <p:ph type="title"/>
          </p:nvPr>
        </p:nvSpPr>
        <p:spPr>
          <a:xfrm>
            <a:off x="1251677" y="382385"/>
            <a:ext cx="6928047" cy="612471"/>
          </a:xfrm>
        </p:spPr>
        <p:txBody>
          <a:bodyPr>
            <a:normAutofit fontScale="90000"/>
          </a:bodyPr>
          <a:lstStyle/>
          <a:p>
            <a:r>
              <a:rPr lang="es-ES" sz="2000" b="1" dirty="0">
                <a:solidFill>
                  <a:schemeClr val="accent6">
                    <a:lumMod val="50000"/>
                  </a:schemeClr>
                </a:solidFill>
              </a:rPr>
              <a:t>VARIABLES QUE AFECTAC A LAS CARACTERISTICAS DE LAS VIBRACIONES</a:t>
            </a:r>
            <a:endParaRPr lang="es-PE" sz="2000" b="1" dirty="0">
              <a:solidFill>
                <a:schemeClr val="accent6">
                  <a:lumMod val="50000"/>
                </a:schemeClr>
              </a:solidFill>
            </a:endParaRPr>
          </a:p>
        </p:txBody>
      </p:sp>
      <p:sp>
        <p:nvSpPr>
          <p:cNvPr id="5" name="CuadroTexto 4">
            <a:extLst>
              <a:ext uri="{FF2B5EF4-FFF2-40B4-BE49-F238E27FC236}">
                <a16:creationId xmlns:a16="http://schemas.microsoft.com/office/drawing/2014/main" id="{2E969E02-BBEB-4A38-ACD1-94C0AEA49149}"/>
              </a:ext>
            </a:extLst>
          </p:cNvPr>
          <p:cNvSpPr txBox="1"/>
          <p:nvPr/>
        </p:nvSpPr>
        <p:spPr>
          <a:xfrm>
            <a:off x="640692" y="1170308"/>
            <a:ext cx="4513199" cy="369332"/>
          </a:xfrm>
          <a:prstGeom prst="rect">
            <a:avLst/>
          </a:prstGeom>
          <a:noFill/>
        </p:spPr>
        <p:txBody>
          <a:bodyPr wrap="square">
            <a:spAutoFit/>
          </a:bodyPr>
          <a:lstStyle/>
          <a:p>
            <a:r>
              <a:rPr lang="es-PE" b="1" dirty="0">
                <a:solidFill>
                  <a:schemeClr val="accent6">
                    <a:lumMod val="50000"/>
                  </a:schemeClr>
                </a:solidFill>
              </a:rPr>
              <a:t>7. Variables geométricas de las voladuras</a:t>
            </a:r>
          </a:p>
        </p:txBody>
      </p:sp>
      <p:sp>
        <p:nvSpPr>
          <p:cNvPr id="16" name="CuadroTexto 15">
            <a:extLst>
              <a:ext uri="{FF2B5EF4-FFF2-40B4-BE49-F238E27FC236}">
                <a16:creationId xmlns:a16="http://schemas.microsoft.com/office/drawing/2014/main" id="{E3501F91-6D1D-4772-9D04-02F809C6D0F2}"/>
              </a:ext>
            </a:extLst>
          </p:cNvPr>
          <p:cNvSpPr txBox="1"/>
          <p:nvPr/>
        </p:nvSpPr>
        <p:spPr>
          <a:xfrm>
            <a:off x="640692" y="1607521"/>
            <a:ext cx="4513199" cy="1200329"/>
          </a:xfrm>
          <a:prstGeom prst="rect">
            <a:avLst/>
          </a:prstGeom>
          <a:noFill/>
        </p:spPr>
        <p:txBody>
          <a:bodyPr wrap="square">
            <a:spAutoFit/>
          </a:bodyPr>
          <a:lstStyle/>
          <a:p>
            <a:pPr algn="just"/>
            <a:r>
              <a:rPr lang="es-PE" dirty="0"/>
              <a:t>La mayoría de las variables geométricas de diseño de las voladuras tienen una considerable influencia sobre las vibraciones generadas.</a:t>
            </a:r>
          </a:p>
        </p:txBody>
      </p:sp>
      <p:pic>
        <p:nvPicPr>
          <p:cNvPr id="6" name="Imagen 5">
            <a:extLst>
              <a:ext uri="{FF2B5EF4-FFF2-40B4-BE49-F238E27FC236}">
                <a16:creationId xmlns:a16="http://schemas.microsoft.com/office/drawing/2014/main" id="{27AC3901-E3CA-4563-8578-C548CC8E843D}"/>
              </a:ext>
            </a:extLst>
          </p:cNvPr>
          <p:cNvPicPr>
            <a:picLocks noChangeAspect="1"/>
          </p:cNvPicPr>
          <p:nvPr/>
        </p:nvPicPr>
        <p:blipFill>
          <a:blip r:embed="rId2"/>
          <a:stretch>
            <a:fillRect/>
          </a:stretch>
        </p:blipFill>
        <p:spPr>
          <a:xfrm>
            <a:off x="8039548" y="1170308"/>
            <a:ext cx="3731274" cy="5485378"/>
          </a:xfrm>
          <a:prstGeom prst="rect">
            <a:avLst/>
          </a:prstGeom>
        </p:spPr>
      </p:pic>
      <p:sp>
        <p:nvSpPr>
          <p:cNvPr id="20" name="CuadroTexto 19">
            <a:extLst>
              <a:ext uri="{FF2B5EF4-FFF2-40B4-BE49-F238E27FC236}">
                <a16:creationId xmlns:a16="http://schemas.microsoft.com/office/drawing/2014/main" id="{30B94BF9-92B3-43EA-942C-B247DE7360C9}"/>
              </a:ext>
            </a:extLst>
          </p:cNvPr>
          <p:cNvSpPr txBox="1"/>
          <p:nvPr/>
        </p:nvSpPr>
        <p:spPr>
          <a:xfrm>
            <a:off x="640692" y="2875731"/>
            <a:ext cx="7223148" cy="3416320"/>
          </a:xfrm>
          <a:prstGeom prst="rect">
            <a:avLst/>
          </a:prstGeom>
          <a:noFill/>
        </p:spPr>
        <p:txBody>
          <a:bodyPr wrap="square">
            <a:spAutoFit/>
          </a:bodyPr>
          <a:lstStyle/>
          <a:p>
            <a:pPr algn="just"/>
            <a:r>
              <a:rPr lang="es-PE" b="1" dirty="0">
                <a:solidFill>
                  <a:schemeClr val="accent6">
                    <a:lumMod val="50000"/>
                  </a:schemeClr>
                </a:solidFill>
              </a:rPr>
              <a:t>Diámetro de perforación</a:t>
            </a:r>
            <a:r>
              <a:rPr lang="es-PE" dirty="0"/>
              <a:t>. </a:t>
            </a:r>
          </a:p>
          <a:p>
            <a:pPr algn="just"/>
            <a:r>
              <a:rPr lang="es-PE" dirty="0"/>
              <a:t>El aumento del diámetro de perforación es negativo, pues la cantidad de explosivo por barreno es proporcional al cuadrado del diámetro, resultando unas cargas operantes en ocasiones muy elevadas. </a:t>
            </a:r>
          </a:p>
          <a:p>
            <a:pPr algn="just"/>
            <a:r>
              <a:rPr lang="es-PE" b="1" dirty="0">
                <a:solidFill>
                  <a:schemeClr val="accent6">
                    <a:lumMod val="50000"/>
                  </a:schemeClr>
                </a:solidFill>
              </a:rPr>
              <a:t>Altura de banco</a:t>
            </a:r>
            <a:r>
              <a:rPr lang="es-PE" dirty="0"/>
              <a:t>. Debe intentarse mantener una relación «H/B&gt;2, para obtener una buena fragmentación y eliminar los problemas de </a:t>
            </a:r>
            <a:r>
              <a:rPr lang="es-PE" dirty="0" err="1"/>
              <a:t>repiés</a:t>
            </a:r>
            <a:r>
              <a:rPr lang="es-PE" dirty="0"/>
              <a:t>, al mismo tiempo que se reduce el nivel de las vibraciones por estar las cargas menos confinadas.</a:t>
            </a:r>
          </a:p>
          <a:p>
            <a:pPr algn="just"/>
            <a:r>
              <a:rPr lang="es-PE" dirty="0"/>
              <a:t> </a:t>
            </a:r>
            <a:r>
              <a:rPr lang="es-PE" b="1" dirty="0">
                <a:solidFill>
                  <a:schemeClr val="accent6">
                    <a:lumMod val="50000"/>
                  </a:schemeClr>
                </a:solidFill>
              </a:rPr>
              <a:t>Piedra y espaciamiento</a:t>
            </a:r>
            <a:r>
              <a:rPr lang="es-PE" dirty="0"/>
              <a:t>. </a:t>
            </a:r>
          </a:p>
          <a:p>
            <a:pPr algn="just"/>
            <a:r>
              <a:rPr lang="es-PE" dirty="0"/>
              <a:t>Si la piedra es excesiva los gases de la explosión encuentran resistencia para fragmentar y desplazar la roca y parte de la energía del explosivo se transforma en energía sísmica aumentando la intensidad de las vibraciones. </a:t>
            </a:r>
          </a:p>
        </p:txBody>
      </p:sp>
    </p:spTree>
    <p:extLst>
      <p:ext uri="{BB962C8B-B14F-4D97-AF65-F5344CB8AC3E}">
        <p14:creationId xmlns:p14="http://schemas.microsoft.com/office/powerpoint/2010/main" val="4158117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2E277B0-756E-420B-BB48-9571273D1938}"/>
              </a:ext>
            </a:extLst>
          </p:cNvPr>
          <p:cNvSpPr>
            <a:spLocks noGrp="1"/>
          </p:cNvSpPr>
          <p:nvPr>
            <p:ph type="title"/>
          </p:nvPr>
        </p:nvSpPr>
        <p:spPr>
          <a:xfrm>
            <a:off x="1251677" y="382385"/>
            <a:ext cx="6928047" cy="612471"/>
          </a:xfrm>
        </p:spPr>
        <p:txBody>
          <a:bodyPr>
            <a:normAutofit fontScale="90000"/>
          </a:bodyPr>
          <a:lstStyle/>
          <a:p>
            <a:r>
              <a:rPr lang="es-ES" sz="2000" b="1" dirty="0">
                <a:solidFill>
                  <a:schemeClr val="accent6">
                    <a:lumMod val="50000"/>
                  </a:schemeClr>
                </a:solidFill>
              </a:rPr>
              <a:t>VARIABLES QUE AFECTAC A LAS CARACTERISTICAS DE LAS VIBRACIONES</a:t>
            </a:r>
            <a:endParaRPr lang="es-PE" sz="2000" b="1" dirty="0">
              <a:solidFill>
                <a:schemeClr val="accent6">
                  <a:lumMod val="50000"/>
                </a:schemeClr>
              </a:solidFill>
            </a:endParaRPr>
          </a:p>
        </p:txBody>
      </p:sp>
      <p:sp>
        <p:nvSpPr>
          <p:cNvPr id="5" name="CuadroTexto 4">
            <a:extLst>
              <a:ext uri="{FF2B5EF4-FFF2-40B4-BE49-F238E27FC236}">
                <a16:creationId xmlns:a16="http://schemas.microsoft.com/office/drawing/2014/main" id="{2E969E02-BBEB-4A38-ACD1-94C0AEA49149}"/>
              </a:ext>
            </a:extLst>
          </p:cNvPr>
          <p:cNvSpPr txBox="1"/>
          <p:nvPr/>
        </p:nvSpPr>
        <p:spPr>
          <a:xfrm>
            <a:off x="640692" y="1170308"/>
            <a:ext cx="4513199" cy="369332"/>
          </a:xfrm>
          <a:prstGeom prst="rect">
            <a:avLst/>
          </a:prstGeom>
          <a:noFill/>
        </p:spPr>
        <p:txBody>
          <a:bodyPr wrap="square">
            <a:spAutoFit/>
          </a:bodyPr>
          <a:lstStyle/>
          <a:p>
            <a:r>
              <a:rPr lang="es-PE" b="1" dirty="0">
                <a:solidFill>
                  <a:schemeClr val="accent6">
                    <a:lumMod val="50000"/>
                  </a:schemeClr>
                </a:solidFill>
              </a:rPr>
              <a:t>7. Variables geométricas de las voladuras</a:t>
            </a:r>
          </a:p>
        </p:txBody>
      </p:sp>
      <p:sp>
        <p:nvSpPr>
          <p:cNvPr id="8" name="CuadroTexto 7">
            <a:extLst>
              <a:ext uri="{FF2B5EF4-FFF2-40B4-BE49-F238E27FC236}">
                <a16:creationId xmlns:a16="http://schemas.microsoft.com/office/drawing/2014/main" id="{DD77028B-7501-45DD-B6F1-165F5C0E5528}"/>
              </a:ext>
            </a:extLst>
          </p:cNvPr>
          <p:cNvSpPr txBox="1"/>
          <p:nvPr/>
        </p:nvSpPr>
        <p:spPr>
          <a:xfrm>
            <a:off x="640692" y="1717374"/>
            <a:ext cx="6059366" cy="4247317"/>
          </a:xfrm>
          <a:prstGeom prst="rect">
            <a:avLst/>
          </a:prstGeom>
          <a:noFill/>
        </p:spPr>
        <p:txBody>
          <a:bodyPr wrap="square">
            <a:spAutoFit/>
          </a:bodyPr>
          <a:lstStyle/>
          <a:p>
            <a:pPr algn="just"/>
            <a:r>
              <a:rPr lang="es-PE" b="1" dirty="0" err="1">
                <a:solidFill>
                  <a:schemeClr val="accent6">
                    <a:lumMod val="50000"/>
                  </a:schemeClr>
                </a:solidFill>
              </a:rPr>
              <a:t>Sobreperforación</a:t>
            </a:r>
            <a:r>
              <a:rPr lang="es-PE" dirty="0"/>
              <a:t>. </a:t>
            </a:r>
          </a:p>
          <a:p>
            <a:pPr algn="just"/>
            <a:r>
              <a:rPr lang="es-PE" dirty="0"/>
              <a:t>Cuando se utilizan longitudes mayores a las necesarias, cada sección adicional colabora con una cantidad de energía cada vez menor en el cizallamiento y movimiento de la roca en la base, y por lo tanto un porcentaje cada vez mayor de la energía desarrollada por el explosivo se convierte en vibraciones del terreno, generando paralelamente un gasto superfluo en perforación y explosivos, y dejando un piso irregular. </a:t>
            </a:r>
          </a:p>
          <a:p>
            <a:pPr algn="just"/>
            <a:r>
              <a:rPr lang="es-PE" b="1" dirty="0">
                <a:solidFill>
                  <a:schemeClr val="accent6">
                    <a:lumMod val="50000"/>
                  </a:schemeClr>
                </a:solidFill>
              </a:rPr>
              <a:t>Taco</a:t>
            </a:r>
            <a:r>
              <a:rPr lang="es-PE" dirty="0"/>
              <a:t>. </a:t>
            </a:r>
          </a:p>
          <a:p>
            <a:pPr algn="just"/>
            <a:r>
              <a:rPr lang="es-PE" dirty="0"/>
              <a:t>Sí la longitud de retacado es excesiva, además de presentar problemas de fragmentación, se aumenta el confinamiento, pudiendo dar lugar a mayores niveles de vibración. Inclinación de los barrenos. Los barrenos inclinados permiten un mejor aprovechamiento de la energía al nivel del piso, consiguiéndose incluso una reducción de las vibraciones.</a:t>
            </a:r>
          </a:p>
        </p:txBody>
      </p:sp>
      <p:sp>
        <p:nvSpPr>
          <p:cNvPr id="10" name="CuadroTexto 9">
            <a:extLst>
              <a:ext uri="{FF2B5EF4-FFF2-40B4-BE49-F238E27FC236}">
                <a16:creationId xmlns:a16="http://schemas.microsoft.com/office/drawing/2014/main" id="{32F6057B-44C7-4561-AA58-7086F3F715C6}"/>
              </a:ext>
            </a:extLst>
          </p:cNvPr>
          <p:cNvSpPr txBox="1"/>
          <p:nvPr/>
        </p:nvSpPr>
        <p:spPr>
          <a:xfrm>
            <a:off x="6882939" y="1855873"/>
            <a:ext cx="4937760" cy="3970318"/>
          </a:xfrm>
          <a:prstGeom prst="rect">
            <a:avLst/>
          </a:prstGeom>
          <a:noFill/>
        </p:spPr>
        <p:txBody>
          <a:bodyPr wrap="square">
            <a:spAutoFit/>
          </a:bodyPr>
          <a:lstStyle/>
          <a:p>
            <a:pPr algn="just"/>
            <a:r>
              <a:rPr lang="es-PE" b="1" dirty="0">
                <a:solidFill>
                  <a:schemeClr val="accent6">
                    <a:lumMod val="50000"/>
                  </a:schemeClr>
                </a:solidFill>
              </a:rPr>
              <a:t>Desacoplamiento</a:t>
            </a:r>
            <a:r>
              <a:rPr lang="es-PE" dirty="0"/>
              <a:t>. </a:t>
            </a:r>
          </a:p>
          <a:p>
            <a:pPr algn="just"/>
            <a:r>
              <a:rPr lang="es-PE" dirty="0"/>
              <a:t>Experiencias llevadas a cabo por </a:t>
            </a:r>
            <a:r>
              <a:rPr lang="es-PE" dirty="0" err="1"/>
              <a:t>Melnikov</a:t>
            </a:r>
            <a:r>
              <a:rPr lang="es-PE" dirty="0"/>
              <a:t>, empleando desacoplamientos del 65 al 75%, demuestran que se mejora la fragmentación y la uniformidad de la granulometría, y que disminuye la voladura secundaria.</a:t>
            </a:r>
          </a:p>
          <a:p>
            <a:pPr algn="just"/>
            <a:r>
              <a:rPr lang="es-PE" b="1" dirty="0">
                <a:solidFill>
                  <a:schemeClr val="accent6">
                    <a:lumMod val="50000"/>
                  </a:schemeClr>
                </a:solidFill>
              </a:rPr>
              <a:t>Tamaño de las voladuras. </a:t>
            </a:r>
          </a:p>
          <a:p>
            <a:pPr algn="just"/>
            <a:r>
              <a:rPr lang="es-PE" dirty="0"/>
              <a:t>Las dimensiones de las voladuras están limitadas, por un lado, por las necesidades de producción, y por otro, por las cargas máximas operantes determinadas en los estudios </a:t>
            </a:r>
            <a:r>
              <a:rPr lang="es-PE" dirty="0" err="1"/>
              <a:t>vibrográficos</a:t>
            </a:r>
            <a:r>
              <a:rPr lang="es-PE" dirty="0"/>
              <a:t> a partir de las leyes de propagación, tipos de estructuras a proteger y parámetros característicos de los fenómenos perturbad</a:t>
            </a:r>
          </a:p>
        </p:txBody>
      </p:sp>
    </p:spTree>
    <p:extLst>
      <p:ext uri="{BB962C8B-B14F-4D97-AF65-F5344CB8AC3E}">
        <p14:creationId xmlns:p14="http://schemas.microsoft.com/office/powerpoint/2010/main" val="3898702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17</a:t>
            </a:fld>
            <a:endParaRPr lang="es-PE"/>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2815826" cy="369332"/>
          </a:xfrm>
          <a:prstGeom prst="rect">
            <a:avLst/>
          </a:prstGeom>
          <a:noFill/>
        </p:spPr>
        <p:txBody>
          <a:bodyPr wrap="square">
            <a:spAutoFit/>
          </a:bodyPr>
          <a:lstStyle/>
          <a:p>
            <a:r>
              <a:rPr lang="es-PE" b="1" dirty="0">
                <a:solidFill>
                  <a:schemeClr val="accent3">
                    <a:lumMod val="75000"/>
                  </a:schemeClr>
                </a:solidFill>
              </a:rPr>
              <a:t>Modelo de Vibraciones</a:t>
            </a:r>
          </a:p>
        </p:txBody>
      </p:sp>
      <p:sp>
        <p:nvSpPr>
          <p:cNvPr id="15" name="CuadroTexto 14">
            <a:extLst>
              <a:ext uri="{FF2B5EF4-FFF2-40B4-BE49-F238E27FC236}">
                <a16:creationId xmlns:a16="http://schemas.microsoft.com/office/drawing/2014/main" id="{55C485F9-EC27-4B42-A305-10AFD61836E2}"/>
              </a:ext>
            </a:extLst>
          </p:cNvPr>
          <p:cNvSpPr txBox="1"/>
          <p:nvPr/>
        </p:nvSpPr>
        <p:spPr>
          <a:xfrm>
            <a:off x="1251676" y="1120676"/>
            <a:ext cx="10178323" cy="1477328"/>
          </a:xfrm>
          <a:prstGeom prst="rect">
            <a:avLst/>
          </a:prstGeom>
          <a:noFill/>
        </p:spPr>
        <p:txBody>
          <a:bodyPr wrap="square">
            <a:spAutoFit/>
          </a:bodyPr>
          <a:lstStyle/>
          <a:p>
            <a:pPr algn="just"/>
            <a:r>
              <a:rPr lang="es-PE" dirty="0"/>
              <a:t>Actualmente se considera a la velocidad </a:t>
            </a:r>
            <a:r>
              <a:rPr lang="es-PE" dirty="0" err="1"/>
              <a:t>peak</a:t>
            </a:r>
            <a:r>
              <a:rPr lang="es-PE" dirty="0"/>
              <a:t> de partícula (PPV) como un indicador del potencial daño asociado a una vibración sísmica. Es por esto que se han creado modelos que estiman el comportamiento de la velocidad de partícula bajo ciertas condiciones especiales de voladura. </a:t>
            </a:r>
          </a:p>
          <a:p>
            <a:pPr algn="just"/>
            <a:r>
              <a:rPr lang="es-PE" dirty="0"/>
              <a:t>Dependiendo de la ubicación de los instrumentos de medición y el efecto sobre el talud, se tienen 2 posibles formas de modelar el daño en función de las vibraciones generadas por voladura.</a:t>
            </a:r>
          </a:p>
        </p:txBody>
      </p:sp>
      <p:pic>
        <p:nvPicPr>
          <p:cNvPr id="5" name="Imagen 4">
            <a:extLst>
              <a:ext uri="{FF2B5EF4-FFF2-40B4-BE49-F238E27FC236}">
                <a16:creationId xmlns:a16="http://schemas.microsoft.com/office/drawing/2014/main" id="{D61B4C4B-4CF4-45CD-9A29-72FCBF11C2FD}"/>
              </a:ext>
            </a:extLst>
          </p:cNvPr>
          <p:cNvPicPr>
            <a:picLocks noChangeAspect="1"/>
          </p:cNvPicPr>
          <p:nvPr/>
        </p:nvPicPr>
        <p:blipFill>
          <a:blip r:embed="rId2"/>
          <a:stretch>
            <a:fillRect/>
          </a:stretch>
        </p:blipFill>
        <p:spPr>
          <a:xfrm>
            <a:off x="1933073" y="3022045"/>
            <a:ext cx="8325854" cy="2715279"/>
          </a:xfrm>
          <a:prstGeom prst="rect">
            <a:avLst/>
          </a:prstGeom>
        </p:spPr>
      </p:pic>
      <p:sp>
        <p:nvSpPr>
          <p:cNvPr id="19" name="CuadroTexto 18">
            <a:extLst>
              <a:ext uri="{FF2B5EF4-FFF2-40B4-BE49-F238E27FC236}">
                <a16:creationId xmlns:a16="http://schemas.microsoft.com/office/drawing/2014/main" id="{66EEED3C-8DA2-4B0C-9BE4-5D19E40F9DFC}"/>
              </a:ext>
            </a:extLst>
          </p:cNvPr>
          <p:cNvSpPr txBox="1"/>
          <p:nvPr/>
        </p:nvSpPr>
        <p:spPr>
          <a:xfrm>
            <a:off x="2857500" y="2641067"/>
            <a:ext cx="6093372" cy="369332"/>
          </a:xfrm>
          <a:prstGeom prst="rect">
            <a:avLst/>
          </a:prstGeom>
          <a:noFill/>
        </p:spPr>
        <p:txBody>
          <a:bodyPr wrap="square">
            <a:spAutoFit/>
          </a:bodyPr>
          <a:lstStyle/>
          <a:p>
            <a:r>
              <a:rPr lang="es-PE" dirty="0"/>
              <a:t>Esquema de tipos de daño inducidos por voladura. </a:t>
            </a:r>
          </a:p>
        </p:txBody>
      </p:sp>
    </p:spTree>
    <p:extLst>
      <p:ext uri="{BB962C8B-B14F-4D97-AF65-F5344CB8AC3E}">
        <p14:creationId xmlns:p14="http://schemas.microsoft.com/office/powerpoint/2010/main" val="67508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18</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LEJANO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Influencia de las vibraciones en campo lejano</a:t>
            </a:r>
          </a:p>
        </p:txBody>
      </p:sp>
      <p:sp>
        <p:nvSpPr>
          <p:cNvPr id="13" name="CuadroTexto 12">
            <a:extLst>
              <a:ext uri="{FF2B5EF4-FFF2-40B4-BE49-F238E27FC236}">
                <a16:creationId xmlns:a16="http://schemas.microsoft.com/office/drawing/2014/main" id="{2B4C8DEB-B73D-4BFF-877A-CFB2766B5DAB}"/>
              </a:ext>
            </a:extLst>
          </p:cNvPr>
          <p:cNvSpPr txBox="1"/>
          <p:nvPr/>
        </p:nvSpPr>
        <p:spPr>
          <a:xfrm>
            <a:off x="1251676" y="1491407"/>
            <a:ext cx="10320213" cy="3970318"/>
          </a:xfrm>
          <a:prstGeom prst="rect">
            <a:avLst/>
          </a:prstGeom>
          <a:noFill/>
        </p:spPr>
        <p:txBody>
          <a:bodyPr wrap="square">
            <a:spAutoFit/>
          </a:bodyPr>
          <a:lstStyle/>
          <a:p>
            <a:pPr algn="just"/>
            <a:r>
              <a:rPr lang="es-PE" dirty="0"/>
              <a:t>En el campo lejano la señal de vibración se verá fuertemente influenciada por las cualidades del macizo rocoso, y principalmente por el grado de fracturamiento. Un caso particular, donde se producen rápidas atenuaciones son las zonas muy fracturadas o alteradas (tipo suelo). </a:t>
            </a:r>
          </a:p>
          <a:p>
            <a:pPr algn="just"/>
            <a:endParaRPr lang="es-PE" dirty="0"/>
          </a:p>
          <a:p>
            <a:pPr algn="just"/>
            <a:r>
              <a:rPr lang="es-PE" dirty="0"/>
              <a:t>Los modelos tradicionales de comportamiento tienen importantes limitaciones: </a:t>
            </a:r>
          </a:p>
          <a:p>
            <a:pPr algn="just"/>
            <a:endParaRPr lang="es-PE" dirty="0"/>
          </a:p>
          <a:p>
            <a:pPr marL="285750" indent="-285750" algn="just">
              <a:buFontTx/>
              <a:buChar char="-"/>
            </a:pPr>
            <a:r>
              <a:rPr lang="es-PE" dirty="0"/>
              <a:t>Los máximos kilos detonados por intervalo, dan cierta indicación del tamaño de la voladura, pero nada dicen respecto de cómo ese explosivo está distribuido en el macizo rocoso. La geometría de la carga explosiva afecta la amplitud y forma de la vibración. </a:t>
            </a:r>
          </a:p>
          <a:p>
            <a:pPr marL="285750" indent="-285750" algn="just">
              <a:buFontTx/>
              <a:buChar char="-"/>
            </a:pPr>
            <a:r>
              <a:rPr lang="es-PE" dirty="0"/>
              <a:t>Los modelos empíricos predicen sólo el nivel máximo de vibración. Dependiendo del mecanismo con que ocurra el daño, es posible que sea necesario conocer la forma de la onda de vibración y no solo su </a:t>
            </a:r>
            <a:r>
              <a:rPr lang="es-PE" dirty="0" err="1"/>
              <a:t>peak</a:t>
            </a:r>
            <a:r>
              <a:rPr lang="es-PE" dirty="0"/>
              <a:t> máximo. </a:t>
            </a:r>
          </a:p>
          <a:p>
            <a:pPr marL="285750" indent="-285750" algn="just">
              <a:buFontTx/>
              <a:buChar char="-"/>
            </a:pPr>
            <a:r>
              <a:rPr lang="es-PE" dirty="0"/>
              <a:t>Por las características propias de cualquier modelo empírico, cualquier variación en las prácticas de voladura o condiciones del macizo rocoso, determina que deban ser re evaluadas las constantes empíricas.</a:t>
            </a:r>
          </a:p>
        </p:txBody>
      </p:sp>
    </p:spTree>
    <p:extLst>
      <p:ext uri="{BB962C8B-B14F-4D97-AF65-F5344CB8AC3E}">
        <p14:creationId xmlns:p14="http://schemas.microsoft.com/office/powerpoint/2010/main" val="399690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19</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LEJANO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Modelos de campo lejano</a:t>
            </a:r>
          </a:p>
        </p:txBody>
      </p:sp>
      <p:sp>
        <p:nvSpPr>
          <p:cNvPr id="9" name="CuadroTexto 8">
            <a:extLst>
              <a:ext uri="{FF2B5EF4-FFF2-40B4-BE49-F238E27FC236}">
                <a16:creationId xmlns:a16="http://schemas.microsoft.com/office/drawing/2014/main" id="{B36A4945-02FA-46EA-AB0D-A6A658C2F7F8}"/>
              </a:ext>
            </a:extLst>
          </p:cNvPr>
          <p:cNvSpPr txBox="1"/>
          <p:nvPr/>
        </p:nvSpPr>
        <p:spPr>
          <a:xfrm>
            <a:off x="1251676" y="1491407"/>
            <a:ext cx="10430571" cy="923330"/>
          </a:xfrm>
          <a:prstGeom prst="rect">
            <a:avLst/>
          </a:prstGeom>
          <a:noFill/>
        </p:spPr>
        <p:txBody>
          <a:bodyPr wrap="square">
            <a:spAutoFit/>
          </a:bodyPr>
          <a:lstStyle/>
          <a:p>
            <a:pPr algn="just"/>
            <a:r>
              <a:rPr lang="es-PE" dirty="0"/>
              <a:t>Investigaciones extensivas han llevado a determinar la relación matemática entre el nivel de vibración, el tamaño de la carga y la distancia. El boletín de la Agencia de Minas de USA (escrito por Nichols, Johnson y </a:t>
            </a:r>
            <a:r>
              <a:rPr lang="es-PE" dirty="0" err="1"/>
              <a:t>Duvalí</a:t>
            </a:r>
            <a:r>
              <a:rPr lang="es-PE" dirty="0"/>
              <a:t> en 1971) expresa esta relación:</a:t>
            </a:r>
          </a:p>
        </p:txBody>
      </p:sp>
      <p:pic>
        <p:nvPicPr>
          <p:cNvPr id="5" name="Imagen 4">
            <a:extLst>
              <a:ext uri="{FF2B5EF4-FFF2-40B4-BE49-F238E27FC236}">
                <a16:creationId xmlns:a16="http://schemas.microsoft.com/office/drawing/2014/main" id="{86C7958B-4162-45CD-9C96-01778EA41C9B}"/>
              </a:ext>
            </a:extLst>
          </p:cNvPr>
          <p:cNvPicPr>
            <a:picLocks noChangeAspect="1"/>
          </p:cNvPicPr>
          <p:nvPr/>
        </p:nvPicPr>
        <p:blipFill>
          <a:blip r:embed="rId2"/>
          <a:stretch>
            <a:fillRect/>
          </a:stretch>
        </p:blipFill>
        <p:spPr>
          <a:xfrm>
            <a:off x="5323800" y="2482603"/>
            <a:ext cx="3091283" cy="1159231"/>
          </a:xfrm>
          <a:prstGeom prst="rect">
            <a:avLst/>
          </a:prstGeom>
        </p:spPr>
      </p:pic>
      <p:sp>
        <p:nvSpPr>
          <p:cNvPr id="14" name="CuadroTexto 13">
            <a:extLst>
              <a:ext uri="{FF2B5EF4-FFF2-40B4-BE49-F238E27FC236}">
                <a16:creationId xmlns:a16="http://schemas.microsoft.com/office/drawing/2014/main" id="{3DEECC4D-0A2D-405A-B61E-90FFA50FBADD}"/>
              </a:ext>
            </a:extLst>
          </p:cNvPr>
          <p:cNvSpPr txBox="1"/>
          <p:nvPr/>
        </p:nvSpPr>
        <p:spPr>
          <a:xfrm>
            <a:off x="1989083" y="4217134"/>
            <a:ext cx="9333185" cy="1477328"/>
          </a:xfrm>
          <a:prstGeom prst="rect">
            <a:avLst/>
          </a:prstGeom>
          <a:noFill/>
        </p:spPr>
        <p:txBody>
          <a:bodyPr wrap="square">
            <a:spAutoFit/>
          </a:bodyPr>
          <a:lstStyle/>
          <a:p>
            <a:pPr algn="just"/>
            <a:r>
              <a:rPr lang="es-PE" dirty="0"/>
              <a:t>A la expresión (𝐷 𝑄 𝛼 ⁄ ) se le denomina distancia escalar. Busca relacionar los niveles de vibraciones generados a diferentes distancias y para diferentes cantidades de explosivo. Para el valor de las constantes se realizan ensayos midiendo la vibración que producen las cargas explosivas a una distancia conocida: se determina el coeficiente de correlación y la desviación estándar.</a:t>
            </a:r>
          </a:p>
        </p:txBody>
      </p:sp>
    </p:spTree>
    <p:extLst>
      <p:ext uri="{BB962C8B-B14F-4D97-AF65-F5344CB8AC3E}">
        <p14:creationId xmlns:p14="http://schemas.microsoft.com/office/powerpoint/2010/main" val="66319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SUPERVISIÓN EN PERFORACION </a:t>
            </a:r>
          </a:p>
          <a:p>
            <a:r>
              <a:rPr lang="es-ES" sz="3000" dirty="0">
                <a:solidFill>
                  <a:srgbClr val="00F3B5"/>
                </a:solidFill>
                <a:latin typeface="Prompt" panose="00000800000000000000" pitchFamily="2" charset="-34"/>
                <a:cs typeface="Prompt" panose="00000800000000000000" pitchFamily="2" charset="-34"/>
              </a:rPr>
              <a:t>Y VOLADURA SUPERFICIAL Y SUBTERRÁNEA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20</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LEJANO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Modelo de Devine</a:t>
            </a:r>
          </a:p>
        </p:txBody>
      </p:sp>
      <p:sp>
        <p:nvSpPr>
          <p:cNvPr id="13" name="CuadroTexto 12">
            <a:extLst>
              <a:ext uri="{FF2B5EF4-FFF2-40B4-BE49-F238E27FC236}">
                <a16:creationId xmlns:a16="http://schemas.microsoft.com/office/drawing/2014/main" id="{9FEBA68B-278A-467B-90F2-998A7652E948}"/>
              </a:ext>
            </a:extLst>
          </p:cNvPr>
          <p:cNvSpPr txBox="1"/>
          <p:nvPr/>
        </p:nvSpPr>
        <p:spPr>
          <a:xfrm>
            <a:off x="1251676" y="1364701"/>
            <a:ext cx="10367509" cy="646331"/>
          </a:xfrm>
          <a:prstGeom prst="rect">
            <a:avLst/>
          </a:prstGeom>
          <a:noFill/>
        </p:spPr>
        <p:txBody>
          <a:bodyPr wrap="square">
            <a:spAutoFit/>
          </a:bodyPr>
          <a:lstStyle/>
          <a:p>
            <a:pPr algn="just"/>
            <a:r>
              <a:rPr lang="es-PE" dirty="0"/>
              <a:t>Asume el registro como si fuese una carga puntual. Asimismo, considera cargas 100% acopladas y no considera la secuencia de salida ni retardo de taladros. </a:t>
            </a:r>
          </a:p>
        </p:txBody>
      </p:sp>
      <p:pic>
        <p:nvPicPr>
          <p:cNvPr id="7" name="Imagen 6">
            <a:extLst>
              <a:ext uri="{FF2B5EF4-FFF2-40B4-BE49-F238E27FC236}">
                <a16:creationId xmlns:a16="http://schemas.microsoft.com/office/drawing/2014/main" id="{F099C0B6-EF31-49F0-B5B9-965BEB071AD4}"/>
              </a:ext>
            </a:extLst>
          </p:cNvPr>
          <p:cNvPicPr>
            <a:picLocks noChangeAspect="1"/>
          </p:cNvPicPr>
          <p:nvPr/>
        </p:nvPicPr>
        <p:blipFill>
          <a:blip r:embed="rId2"/>
          <a:stretch>
            <a:fillRect/>
          </a:stretch>
        </p:blipFill>
        <p:spPr>
          <a:xfrm>
            <a:off x="4857577" y="2015499"/>
            <a:ext cx="2178956" cy="838059"/>
          </a:xfrm>
          <a:prstGeom prst="rect">
            <a:avLst/>
          </a:prstGeom>
        </p:spPr>
      </p:pic>
      <p:sp>
        <p:nvSpPr>
          <p:cNvPr id="15" name="CuadroTexto 14">
            <a:extLst>
              <a:ext uri="{FF2B5EF4-FFF2-40B4-BE49-F238E27FC236}">
                <a16:creationId xmlns:a16="http://schemas.microsoft.com/office/drawing/2014/main" id="{96298D6D-9E4F-4B3D-8171-16232C9CD271}"/>
              </a:ext>
            </a:extLst>
          </p:cNvPr>
          <p:cNvSpPr txBox="1"/>
          <p:nvPr/>
        </p:nvSpPr>
        <p:spPr>
          <a:xfrm>
            <a:off x="1438602" y="3265779"/>
            <a:ext cx="9991397" cy="1477328"/>
          </a:xfrm>
          <a:prstGeom prst="rect">
            <a:avLst/>
          </a:prstGeom>
          <a:noFill/>
        </p:spPr>
        <p:txBody>
          <a:bodyPr wrap="square">
            <a:spAutoFit/>
          </a:bodyPr>
          <a:lstStyle/>
          <a:p>
            <a:pPr algn="just"/>
            <a:r>
              <a:rPr lang="es-PE" dirty="0"/>
              <a:t>Las variables que utiliza este modelo para estimar la velocidad de partícula de la onda vibracional son las siguientes: </a:t>
            </a:r>
          </a:p>
          <a:p>
            <a:pPr marL="285750" indent="-285750" algn="just">
              <a:buFontTx/>
              <a:buChar char="-"/>
            </a:pPr>
            <a:r>
              <a:rPr lang="es-PE" dirty="0"/>
              <a:t>D: Distancia desde el sensor al sector de la tronadura [m]. </a:t>
            </a:r>
          </a:p>
          <a:p>
            <a:pPr marL="285750" indent="-285750" algn="just">
              <a:buFontTx/>
              <a:buChar char="-"/>
            </a:pPr>
            <a:r>
              <a:rPr lang="es-PE" dirty="0"/>
              <a:t>W: Cantidad de explosivo por retardo [kg]. </a:t>
            </a:r>
          </a:p>
          <a:p>
            <a:pPr marL="285750" indent="-285750" algn="just">
              <a:buFontTx/>
              <a:buChar char="-"/>
            </a:pPr>
            <a:r>
              <a:rPr lang="es-PE" dirty="0"/>
              <a:t>H &amp; β: Constante adimensional, propiedad de la roca determinada </a:t>
            </a:r>
            <a:r>
              <a:rPr lang="es-PE" dirty="0" err="1"/>
              <a:t>in-sit</a:t>
            </a:r>
            <a:endParaRPr lang="es-PE" dirty="0"/>
          </a:p>
        </p:txBody>
      </p:sp>
      <p:sp>
        <p:nvSpPr>
          <p:cNvPr id="17" name="CuadroTexto 16">
            <a:extLst>
              <a:ext uri="{FF2B5EF4-FFF2-40B4-BE49-F238E27FC236}">
                <a16:creationId xmlns:a16="http://schemas.microsoft.com/office/drawing/2014/main" id="{2ED20ACE-40B6-4397-9603-4F9BC6FDB6A3}"/>
              </a:ext>
            </a:extLst>
          </p:cNvPr>
          <p:cNvSpPr txBox="1"/>
          <p:nvPr/>
        </p:nvSpPr>
        <p:spPr>
          <a:xfrm>
            <a:off x="2959135" y="5351523"/>
            <a:ext cx="6290928" cy="646331"/>
          </a:xfrm>
          <a:prstGeom prst="rect">
            <a:avLst/>
          </a:prstGeom>
          <a:noFill/>
        </p:spPr>
        <p:txBody>
          <a:bodyPr wrap="square">
            <a:spAutoFit/>
          </a:bodyPr>
          <a:lstStyle/>
          <a:p>
            <a:pPr algn="just"/>
            <a:r>
              <a:rPr lang="es-PE" dirty="0">
                <a:solidFill>
                  <a:schemeClr val="accent3">
                    <a:lumMod val="75000"/>
                  </a:schemeClr>
                </a:solidFill>
              </a:rPr>
              <a:t>“El modelo de Devine no es recomendable para macizos altamente fracturados ni con estructuras predominantes.”</a:t>
            </a:r>
          </a:p>
        </p:txBody>
      </p:sp>
    </p:spTree>
    <p:extLst>
      <p:ext uri="{BB962C8B-B14F-4D97-AF65-F5344CB8AC3E}">
        <p14:creationId xmlns:p14="http://schemas.microsoft.com/office/powerpoint/2010/main" val="3489674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21</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CERCANO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Criterios de daño en campo cercano</a:t>
            </a:r>
          </a:p>
        </p:txBody>
      </p:sp>
      <p:sp>
        <p:nvSpPr>
          <p:cNvPr id="14" name="CuadroTexto 13">
            <a:extLst>
              <a:ext uri="{FF2B5EF4-FFF2-40B4-BE49-F238E27FC236}">
                <a16:creationId xmlns:a16="http://schemas.microsoft.com/office/drawing/2014/main" id="{3440A5F6-37D4-41D9-BAA0-3BA59EB28867}"/>
              </a:ext>
            </a:extLst>
          </p:cNvPr>
          <p:cNvSpPr txBox="1"/>
          <p:nvPr/>
        </p:nvSpPr>
        <p:spPr>
          <a:xfrm>
            <a:off x="1251676" y="1491407"/>
            <a:ext cx="10367509" cy="923330"/>
          </a:xfrm>
          <a:prstGeom prst="rect">
            <a:avLst/>
          </a:prstGeom>
          <a:noFill/>
        </p:spPr>
        <p:txBody>
          <a:bodyPr wrap="square">
            <a:spAutoFit/>
          </a:bodyPr>
          <a:lstStyle/>
          <a:p>
            <a:pPr algn="just"/>
            <a:r>
              <a:rPr lang="es-PE" dirty="0"/>
              <a:t>El análisis de la velocidad de partícula tiene la cualidad de ser un adecuado método para estimar el grado de fracturamiento inducido por tronadura. C.K. McKenzie a partir de la Ley de Hooke, relaciona la velocidad de partícula con la deformación dinámica inducida por tronadura como: </a:t>
            </a:r>
          </a:p>
        </p:txBody>
      </p:sp>
      <p:pic>
        <p:nvPicPr>
          <p:cNvPr id="5" name="Imagen 4">
            <a:extLst>
              <a:ext uri="{FF2B5EF4-FFF2-40B4-BE49-F238E27FC236}">
                <a16:creationId xmlns:a16="http://schemas.microsoft.com/office/drawing/2014/main" id="{6470C8D7-3112-4039-87A9-7EDCB32E1475}"/>
              </a:ext>
            </a:extLst>
          </p:cNvPr>
          <p:cNvPicPr>
            <a:picLocks noChangeAspect="1"/>
          </p:cNvPicPr>
          <p:nvPr/>
        </p:nvPicPr>
        <p:blipFill>
          <a:blip r:embed="rId2"/>
          <a:stretch>
            <a:fillRect/>
          </a:stretch>
        </p:blipFill>
        <p:spPr>
          <a:xfrm>
            <a:off x="4870989" y="2414737"/>
            <a:ext cx="2689697" cy="1132504"/>
          </a:xfrm>
          <a:prstGeom prst="rect">
            <a:avLst/>
          </a:prstGeom>
        </p:spPr>
      </p:pic>
      <p:sp>
        <p:nvSpPr>
          <p:cNvPr id="16" name="CuadroTexto 15">
            <a:extLst>
              <a:ext uri="{FF2B5EF4-FFF2-40B4-BE49-F238E27FC236}">
                <a16:creationId xmlns:a16="http://schemas.microsoft.com/office/drawing/2014/main" id="{266EC3DC-DFA6-4C07-9253-08B99CF259E3}"/>
              </a:ext>
            </a:extLst>
          </p:cNvPr>
          <p:cNvSpPr txBox="1"/>
          <p:nvPr/>
        </p:nvSpPr>
        <p:spPr>
          <a:xfrm>
            <a:off x="3049314" y="3677534"/>
            <a:ext cx="6093372" cy="1754326"/>
          </a:xfrm>
          <a:prstGeom prst="rect">
            <a:avLst/>
          </a:prstGeom>
          <a:noFill/>
        </p:spPr>
        <p:txBody>
          <a:bodyPr wrap="square">
            <a:spAutoFit/>
          </a:bodyPr>
          <a:lstStyle/>
          <a:p>
            <a:r>
              <a:rPr lang="es-PE" dirty="0"/>
              <a:t>Donde: </a:t>
            </a:r>
          </a:p>
          <a:p>
            <a:r>
              <a:rPr lang="es-PE" dirty="0"/>
              <a:t>𝜀 = Deformación lineal inducida [mm]. </a:t>
            </a:r>
          </a:p>
          <a:p>
            <a:r>
              <a:rPr lang="es-PE" dirty="0"/>
              <a:t>𝑉𝑝 = Velocidad de la onda de compresión P [mm/s]. </a:t>
            </a:r>
          </a:p>
          <a:p>
            <a:r>
              <a:rPr lang="es-PE" dirty="0"/>
              <a:t>𝑃𝑃𝑉 = Velocidad de partícula crítica [mm/s]. </a:t>
            </a:r>
          </a:p>
          <a:p>
            <a:r>
              <a:rPr lang="es-PE" dirty="0"/>
              <a:t>𝜎𝑡 = Resistencia a la tracción [MPa]. </a:t>
            </a:r>
          </a:p>
          <a:p>
            <a:r>
              <a:rPr lang="es-PE" dirty="0"/>
              <a:t>𝐸 = Módulo de Young [</a:t>
            </a:r>
            <a:r>
              <a:rPr lang="es-PE" dirty="0" err="1"/>
              <a:t>GPa</a:t>
            </a:r>
            <a:r>
              <a:rPr lang="es-PE" dirty="0"/>
              <a:t>].</a:t>
            </a:r>
          </a:p>
        </p:txBody>
      </p:sp>
    </p:spTree>
    <p:extLst>
      <p:ext uri="{BB962C8B-B14F-4D97-AF65-F5344CB8AC3E}">
        <p14:creationId xmlns:p14="http://schemas.microsoft.com/office/powerpoint/2010/main" val="588241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22</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CERCANO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Criterios de daño en campo cercano</a:t>
            </a:r>
          </a:p>
        </p:txBody>
      </p:sp>
      <p:sp>
        <p:nvSpPr>
          <p:cNvPr id="13" name="CuadroTexto 12">
            <a:extLst>
              <a:ext uri="{FF2B5EF4-FFF2-40B4-BE49-F238E27FC236}">
                <a16:creationId xmlns:a16="http://schemas.microsoft.com/office/drawing/2014/main" id="{8DBF674D-4808-4CB9-B7DD-22FB5EA9800C}"/>
              </a:ext>
            </a:extLst>
          </p:cNvPr>
          <p:cNvSpPr txBox="1"/>
          <p:nvPr/>
        </p:nvSpPr>
        <p:spPr>
          <a:xfrm>
            <a:off x="1251676" y="1491407"/>
            <a:ext cx="10178323" cy="646331"/>
          </a:xfrm>
          <a:prstGeom prst="rect">
            <a:avLst/>
          </a:prstGeom>
          <a:noFill/>
        </p:spPr>
        <p:txBody>
          <a:bodyPr wrap="square">
            <a:spAutoFit/>
          </a:bodyPr>
          <a:lstStyle/>
          <a:p>
            <a:pPr algn="just"/>
            <a:r>
              <a:rPr lang="es-PE" dirty="0"/>
              <a:t>En base a esto y asumiendo que la Ley de Hooke se cumple en el macizo rocoso, donde todas las ondas son de tipo </a:t>
            </a:r>
            <a:r>
              <a:rPr lang="es-PE" dirty="0" err="1"/>
              <a:t>monodimensionales</a:t>
            </a:r>
            <a:r>
              <a:rPr lang="es-PE" dirty="0"/>
              <a:t>, se tiene: </a:t>
            </a:r>
          </a:p>
        </p:txBody>
      </p:sp>
      <p:pic>
        <p:nvPicPr>
          <p:cNvPr id="7" name="Imagen 6">
            <a:extLst>
              <a:ext uri="{FF2B5EF4-FFF2-40B4-BE49-F238E27FC236}">
                <a16:creationId xmlns:a16="http://schemas.microsoft.com/office/drawing/2014/main" id="{D38DE16E-590B-4F45-ABD0-2669BF87E7D1}"/>
              </a:ext>
            </a:extLst>
          </p:cNvPr>
          <p:cNvPicPr>
            <a:picLocks noChangeAspect="1"/>
          </p:cNvPicPr>
          <p:nvPr/>
        </p:nvPicPr>
        <p:blipFill>
          <a:blip r:embed="rId2"/>
          <a:stretch>
            <a:fillRect/>
          </a:stretch>
        </p:blipFill>
        <p:spPr>
          <a:xfrm>
            <a:off x="4195039" y="2311780"/>
            <a:ext cx="2697675" cy="1117220"/>
          </a:xfrm>
          <a:prstGeom prst="rect">
            <a:avLst/>
          </a:prstGeom>
        </p:spPr>
      </p:pic>
      <p:sp>
        <p:nvSpPr>
          <p:cNvPr id="15" name="CuadroTexto 14">
            <a:extLst>
              <a:ext uri="{FF2B5EF4-FFF2-40B4-BE49-F238E27FC236}">
                <a16:creationId xmlns:a16="http://schemas.microsoft.com/office/drawing/2014/main" id="{82258393-D73F-408B-8C41-99A55C00AA1F}"/>
              </a:ext>
            </a:extLst>
          </p:cNvPr>
          <p:cNvSpPr txBox="1"/>
          <p:nvPr/>
        </p:nvSpPr>
        <p:spPr>
          <a:xfrm>
            <a:off x="1619906" y="3981599"/>
            <a:ext cx="9810093" cy="1200329"/>
          </a:xfrm>
          <a:prstGeom prst="rect">
            <a:avLst/>
          </a:prstGeom>
          <a:noFill/>
        </p:spPr>
        <p:txBody>
          <a:bodyPr wrap="square">
            <a:spAutoFit/>
          </a:bodyPr>
          <a:lstStyle/>
          <a:p>
            <a:pPr algn="just"/>
            <a:r>
              <a:rPr lang="es-PE" dirty="0"/>
              <a:t>Cabe mencionar que la relación anterior asume una elasticidad lineal del material a través del cual se propaga la onda, utilizando parámetros obtenidos a través de ensayos de laboratorio de roca intacta. Luego, la estimación difiere al valor real (terreno). Sin embargo, es una estimación razonable y es ampliamente utilizada en la industria.</a:t>
            </a:r>
          </a:p>
        </p:txBody>
      </p:sp>
    </p:spTree>
    <p:extLst>
      <p:ext uri="{BB962C8B-B14F-4D97-AF65-F5344CB8AC3E}">
        <p14:creationId xmlns:p14="http://schemas.microsoft.com/office/powerpoint/2010/main" val="2401685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23</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CERCANO</a:t>
            </a:r>
          </a:p>
        </p:txBody>
      </p:sp>
      <p:sp>
        <p:nvSpPr>
          <p:cNvPr id="10" name="CuadroTexto 9">
            <a:extLst>
              <a:ext uri="{FF2B5EF4-FFF2-40B4-BE49-F238E27FC236}">
                <a16:creationId xmlns:a16="http://schemas.microsoft.com/office/drawing/2014/main" id="{F5016295-AEE0-4E73-A321-CA795BA2F778}"/>
              </a:ext>
            </a:extLst>
          </p:cNvPr>
          <p:cNvSpPr txBox="1"/>
          <p:nvPr/>
        </p:nvSpPr>
        <p:spPr>
          <a:xfrm>
            <a:off x="1251677" y="1122075"/>
            <a:ext cx="6093372" cy="369332"/>
          </a:xfrm>
          <a:prstGeom prst="rect">
            <a:avLst/>
          </a:prstGeom>
          <a:noFill/>
        </p:spPr>
        <p:txBody>
          <a:bodyPr wrap="square">
            <a:spAutoFit/>
          </a:bodyPr>
          <a:lstStyle/>
          <a:p>
            <a:r>
              <a:rPr lang="es-PE" b="1" dirty="0">
                <a:solidFill>
                  <a:schemeClr val="accent3">
                    <a:lumMod val="75000"/>
                  </a:schemeClr>
                </a:solidFill>
              </a:rPr>
              <a:t>Criterios de daño en campo cercano</a:t>
            </a:r>
          </a:p>
        </p:txBody>
      </p:sp>
      <p:sp>
        <p:nvSpPr>
          <p:cNvPr id="14" name="CuadroTexto 13">
            <a:extLst>
              <a:ext uri="{FF2B5EF4-FFF2-40B4-BE49-F238E27FC236}">
                <a16:creationId xmlns:a16="http://schemas.microsoft.com/office/drawing/2014/main" id="{101E33BE-3228-42FD-B642-3A192DAB589A}"/>
              </a:ext>
            </a:extLst>
          </p:cNvPr>
          <p:cNvSpPr txBox="1"/>
          <p:nvPr/>
        </p:nvSpPr>
        <p:spPr>
          <a:xfrm>
            <a:off x="1283207" y="1405666"/>
            <a:ext cx="10320213" cy="1200329"/>
          </a:xfrm>
          <a:prstGeom prst="rect">
            <a:avLst/>
          </a:prstGeom>
          <a:noFill/>
        </p:spPr>
        <p:txBody>
          <a:bodyPr wrap="square">
            <a:spAutoFit/>
          </a:bodyPr>
          <a:lstStyle/>
          <a:p>
            <a:pPr algn="just"/>
            <a:r>
              <a:rPr lang="es-PE" dirty="0"/>
              <a:t>Existe una gran variedad de criterios de daño basados principalmente en el estudio vibracional de estructuras civiles de superficie y en menor medida, en ensayos realizados en minería subterránea. La selección del criterio de daño debe considerar el objetivo del estudio y las condiciones en que se realizarán las mediciones. Actualmente, el criterio de daño mayormente utilizado corresponde al modelo de McKenzie</a:t>
            </a:r>
          </a:p>
        </p:txBody>
      </p:sp>
      <p:pic>
        <p:nvPicPr>
          <p:cNvPr id="5" name="Imagen 4">
            <a:extLst>
              <a:ext uri="{FF2B5EF4-FFF2-40B4-BE49-F238E27FC236}">
                <a16:creationId xmlns:a16="http://schemas.microsoft.com/office/drawing/2014/main" id="{E2948BB4-FEEC-4B26-9787-5D16EBDB622B}"/>
              </a:ext>
            </a:extLst>
          </p:cNvPr>
          <p:cNvPicPr>
            <a:picLocks noChangeAspect="1"/>
          </p:cNvPicPr>
          <p:nvPr/>
        </p:nvPicPr>
        <p:blipFill>
          <a:blip r:embed="rId2"/>
          <a:stretch>
            <a:fillRect/>
          </a:stretch>
        </p:blipFill>
        <p:spPr>
          <a:xfrm>
            <a:off x="1283207" y="2605995"/>
            <a:ext cx="9721273" cy="1947733"/>
          </a:xfrm>
          <a:prstGeom prst="rect">
            <a:avLst/>
          </a:prstGeom>
        </p:spPr>
      </p:pic>
      <p:sp>
        <p:nvSpPr>
          <p:cNvPr id="16" name="CuadroTexto 15">
            <a:extLst>
              <a:ext uri="{FF2B5EF4-FFF2-40B4-BE49-F238E27FC236}">
                <a16:creationId xmlns:a16="http://schemas.microsoft.com/office/drawing/2014/main" id="{DE71584D-DAEF-42CC-A3C2-BD2C0CC1F2FF}"/>
              </a:ext>
            </a:extLst>
          </p:cNvPr>
          <p:cNvSpPr txBox="1"/>
          <p:nvPr/>
        </p:nvSpPr>
        <p:spPr>
          <a:xfrm>
            <a:off x="1168141" y="4579874"/>
            <a:ext cx="6093372" cy="369332"/>
          </a:xfrm>
          <a:prstGeom prst="rect">
            <a:avLst/>
          </a:prstGeom>
          <a:noFill/>
        </p:spPr>
        <p:txBody>
          <a:bodyPr wrap="square">
            <a:spAutoFit/>
          </a:bodyPr>
          <a:lstStyle/>
          <a:p>
            <a:r>
              <a:rPr lang="es-PE" b="1" dirty="0">
                <a:solidFill>
                  <a:schemeClr val="accent3">
                    <a:lumMod val="75000"/>
                  </a:schemeClr>
                </a:solidFill>
              </a:rPr>
              <a:t>Modelos de campo cercano: Holmberg y </a:t>
            </a:r>
            <a:r>
              <a:rPr lang="es-PE" b="1" dirty="0" err="1">
                <a:solidFill>
                  <a:schemeClr val="accent3">
                    <a:lumMod val="75000"/>
                  </a:schemeClr>
                </a:solidFill>
              </a:rPr>
              <a:t>Persson</a:t>
            </a:r>
            <a:endParaRPr lang="es-PE" b="1" dirty="0">
              <a:solidFill>
                <a:schemeClr val="accent3">
                  <a:lumMod val="75000"/>
                </a:schemeClr>
              </a:solidFill>
            </a:endParaRPr>
          </a:p>
        </p:txBody>
      </p:sp>
      <p:sp>
        <p:nvSpPr>
          <p:cNvPr id="17" name="CuadroTexto 16">
            <a:extLst>
              <a:ext uri="{FF2B5EF4-FFF2-40B4-BE49-F238E27FC236}">
                <a16:creationId xmlns:a16="http://schemas.microsoft.com/office/drawing/2014/main" id="{CD01F243-8C78-43C1-8254-5D4BCC56BEED}"/>
              </a:ext>
            </a:extLst>
          </p:cNvPr>
          <p:cNvSpPr txBox="1"/>
          <p:nvPr/>
        </p:nvSpPr>
        <p:spPr>
          <a:xfrm>
            <a:off x="1283206" y="4898351"/>
            <a:ext cx="10146793" cy="923330"/>
          </a:xfrm>
          <a:prstGeom prst="rect">
            <a:avLst/>
          </a:prstGeom>
          <a:noFill/>
        </p:spPr>
        <p:txBody>
          <a:bodyPr wrap="square">
            <a:spAutoFit/>
          </a:bodyPr>
          <a:lstStyle/>
          <a:p>
            <a:r>
              <a:rPr lang="es-PE" dirty="0"/>
              <a:t>Indica que “la onda sísmica se desplaza en el macizo rocoso en una forma elíptica, decreciendo en la distancia y que el daño en el entorno al pozo cargado, es la resultante del quiebre en este entorno elástico y homogéneo del medio en el que se trasmite” (Holmberg y </a:t>
            </a:r>
            <a:r>
              <a:rPr lang="es-PE" dirty="0" err="1"/>
              <a:t>Persson</a:t>
            </a:r>
            <a:r>
              <a:rPr lang="es-PE" dirty="0"/>
              <a:t>, 1977).</a:t>
            </a:r>
          </a:p>
        </p:txBody>
      </p:sp>
    </p:spTree>
    <p:extLst>
      <p:ext uri="{BB962C8B-B14F-4D97-AF65-F5344CB8AC3E}">
        <p14:creationId xmlns:p14="http://schemas.microsoft.com/office/powerpoint/2010/main" val="1502700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24</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CERCANO</a:t>
            </a:r>
          </a:p>
        </p:txBody>
      </p:sp>
      <p:sp>
        <p:nvSpPr>
          <p:cNvPr id="16" name="CuadroTexto 15">
            <a:extLst>
              <a:ext uri="{FF2B5EF4-FFF2-40B4-BE49-F238E27FC236}">
                <a16:creationId xmlns:a16="http://schemas.microsoft.com/office/drawing/2014/main" id="{DE71584D-DAEF-42CC-A3C2-BD2C0CC1F2FF}"/>
              </a:ext>
            </a:extLst>
          </p:cNvPr>
          <p:cNvSpPr txBox="1"/>
          <p:nvPr/>
        </p:nvSpPr>
        <p:spPr>
          <a:xfrm>
            <a:off x="1168141" y="1111447"/>
            <a:ext cx="6093372" cy="369332"/>
          </a:xfrm>
          <a:prstGeom prst="rect">
            <a:avLst/>
          </a:prstGeom>
          <a:noFill/>
        </p:spPr>
        <p:txBody>
          <a:bodyPr wrap="square">
            <a:spAutoFit/>
          </a:bodyPr>
          <a:lstStyle/>
          <a:p>
            <a:r>
              <a:rPr lang="es-PE" b="1" dirty="0">
                <a:solidFill>
                  <a:schemeClr val="accent3">
                    <a:lumMod val="75000"/>
                  </a:schemeClr>
                </a:solidFill>
              </a:rPr>
              <a:t>Modelos de campo Cercano: Holmberg y </a:t>
            </a:r>
            <a:r>
              <a:rPr lang="es-PE" b="1" dirty="0" err="1">
                <a:solidFill>
                  <a:schemeClr val="accent3">
                    <a:lumMod val="75000"/>
                  </a:schemeClr>
                </a:solidFill>
              </a:rPr>
              <a:t>Persson</a:t>
            </a:r>
            <a:endParaRPr lang="es-PE" b="1" dirty="0">
              <a:solidFill>
                <a:schemeClr val="accent3">
                  <a:lumMod val="75000"/>
                </a:schemeClr>
              </a:solidFill>
            </a:endParaRPr>
          </a:p>
        </p:txBody>
      </p:sp>
      <p:sp>
        <p:nvSpPr>
          <p:cNvPr id="13" name="CuadroTexto 12">
            <a:extLst>
              <a:ext uri="{FF2B5EF4-FFF2-40B4-BE49-F238E27FC236}">
                <a16:creationId xmlns:a16="http://schemas.microsoft.com/office/drawing/2014/main" id="{8FA580A2-5018-4C81-B26A-A3E4ECDC81FD}"/>
              </a:ext>
            </a:extLst>
          </p:cNvPr>
          <p:cNvSpPr txBox="1"/>
          <p:nvPr/>
        </p:nvSpPr>
        <p:spPr>
          <a:xfrm>
            <a:off x="1251676" y="1491407"/>
            <a:ext cx="10178323" cy="923330"/>
          </a:xfrm>
          <a:prstGeom prst="rect">
            <a:avLst/>
          </a:prstGeom>
          <a:noFill/>
        </p:spPr>
        <p:txBody>
          <a:bodyPr wrap="square">
            <a:spAutoFit/>
          </a:bodyPr>
          <a:lstStyle/>
          <a:p>
            <a:pPr algn="just"/>
            <a:r>
              <a:rPr lang="es-PE" dirty="0"/>
              <a:t>Considera una columna de explosivo y cargas cilíndricas infinitesimales a lo largo de la columna, cada una de longitud </a:t>
            </a:r>
            <a:r>
              <a:rPr lang="es-PE" dirty="0" err="1"/>
              <a:t>dx</a:t>
            </a:r>
            <a:r>
              <a:rPr lang="es-PE" dirty="0"/>
              <a:t>, siendo q el peso por unidad de longitud de cada carga. El peso total para cada porción de explosivo estará dada por: </a:t>
            </a:r>
          </a:p>
        </p:txBody>
      </p:sp>
      <p:pic>
        <p:nvPicPr>
          <p:cNvPr id="7" name="Imagen 6">
            <a:extLst>
              <a:ext uri="{FF2B5EF4-FFF2-40B4-BE49-F238E27FC236}">
                <a16:creationId xmlns:a16="http://schemas.microsoft.com/office/drawing/2014/main" id="{E6BFC65C-8759-4382-8BAB-CDE07828A4FE}"/>
              </a:ext>
            </a:extLst>
          </p:cNvPr>
          <p:cNvPicPr>
            <a:picLocks noChangeAspect="1"/>
          </p:cNvPicPr>
          <p:nvPr/>
        </p:nvPicPr>
        <p:blipFill>
          <a:blip r:embed="rId2"/>
          <a:stretch>
            <a:fillRect/>
          </a:stretch>
        </p:blipFill>
        <p:spPr>
          <a:xfrm>
            <a:off x="5305315" y="2304375"/>
            <a:ext cx="1797399" cy="628008"/>
          </a:xfrm>
          <a:prstGeom prst="rect">
            <a:avLst/>
          </a:prstGeom>
        </p:spPr>
      </p:pic>
      <p:sp>
        <p:nvSpPr>
          <p:cNvPr id="18" name="CuadroTexto 17">
            <a:extLst>
              <a:ext uri="{FF2B5EF4-FFF2-40B4-BE49-F238E27FC236}">
                <a16:creationId xmlns:a16="http://schemas.microsoft.com/office/drawing/2014/main" id="{9EBDF7AF-3150-4092-BE5D-79D3D3B93182}"/>
              </a:ext>
            </a:extLst>
          </p:cNvPr>
          <p:cNvSpPr txBox="1"/>
          <p:nvPr/>
        </p:nvSpPr>
        <p:spPr>
          <a:xfrm>
            <a:off x="1251675" y="3015669"/>
            <a:ext cx="10178323" cy="646331"/>
          </a:xfrm>
          <a:prstGeom prst="rect">
            <a:avLst/>
          </a:prstGeom>
          <a:noFill/>
        </p:spPr>
        <p:txBody>
          <a:bodyPr wrap="square">
            <a:spAutoFit/>
          </a:bodyPr>
          <a:lstStyle/>
          <a:p>
            <a:pPr algn="just"/>
            <a:r>
              <a:rPr lang="es-PE" dirty="0"/>
              <a:t>En función de la forma de la carga y de la ecuación general de las partículas, se tiene la velocidad </a:t>
            </a:r>
            <a:r>
              <a:rPr lang="es-PE" dirty="0" err="1"/>
              <a:t>peak</a:t>
            </a:r>
            <a:r>
              <a:rPr lang="es-PE" dirty="0"/>
              <a:t> de la partícula según Holmberg y </a:t>
            </a:r>
            <a:r>
              <a:rPr lang="es-PE" dirty="0" err="1"/>
              <a:t>Persson</a:t>
            </a:r>
            <a:r>
              <a:rPr lang="es-PE" dirty="0"/>
              <a:t>:</a:t>
            </a:r>
          </a:p>
        </p:txBody>
      </p:sp>
      <p:pic>
        <p:nvPicPr>
          <p:cNvPr id="15" name="Imagen 14">
            <a:extLst>
              <a:ext uri="{FF2B5EF4-FFF2-40B4-BE49-F238E27FC236}">
                <a16:creationId xmlns:a16="http://schemas.microsoft.com/office/drawing/2014/main" id="{F35D4826-7D28-4CC1-B8E3-25C09172947B}"/>
              </a:ext>
            </a:extLst>
          </p:cNvPr>
          <p:cNvPicPr>
            <a:picLocks noChangeAspect="1"/>
          </p:cNvPicPr>
          <p:nvPr/>
        </p:nvPicPr>
        <p:blipFill>
          <a:blip r:embed="rId3"/>
          <a:stretch>
            <a:fillRect/>
          </a:stretch>
        </p:blipFill>
        <p:spPr>
          <a:xfrm>
            <a:off x="1896949" y="3934273"/>
            <a:ext cx="2672485" cy="826913"/>
          </a:xfrm>
          <a:prstGeom prst="rect">
            <a:avLst/>
          </a:prstGeom>
        </p:spPr>
      </p:pic>
      <p:pic>
        <p:nvPicPr>
          <p:cNvPr id="20" name="Imagen 19">
            <a:extLst>
              <a:ext uri="{FF2B5EF4-FFF2-40B4-BE49-F238E27FC236}">
                <a16:creationId xmlns:a16="http://schemas.microsoft.com/office/drawing/2014/main" id="{38B17D2C-4A7C-476F-BB37-B12E41666BBC}"/>
              </a:ext>
            </a:extLst>
          </p:cNvPr>
          <p:cNvPicPr>
            <a:picLocks noChangeAspect="1"/>
          </p:cNvPicPr>
          <p:nvPr/>
        </p:nvPicPr>
        <p:blipFill>
          <a:blip r:embed="rId4"/>
          <a:stretch>
            <a:fillRect/>
          </a:stretch>
        </p:blipFill>
        <p:spPr>
          <a:xfrm>
            <a:off x="5973510" y="3909364"/>
            <a:ext cx="4125489" cy="851822"/>
          </a:xfrm>
          <a:prstGeom prst="rect">
            <a:avLst/>
          </a:prstGeom>
        </p:spPr>
      </p:pic>
      <p:sp>
        <p:nvSpPr>
          <p:cNvPr id="22" name="CuadroTexto 21">
            <a:extLst>
              <a:ext uri="{FF2B5EF4-FFF2-40B4-BE49-F238E27FC236}">
                <a16:creationId xmlns:a16="http://schemas.microsoft.com/office/drawing/2014/main" id="{6883693D-C95C-4DB9-8EF5-F06732CD1F3D}"/>
              </a:ext>
            </a:extLst>
          </p:cNvPr>
          <p:cNvSpPr txBox="1"/>
          <p:nvPr/>
        </p:nvSpPr>
        <p:spPr>
          <a:xfrm>
            <a:off x="1942882" y="3580295"/>
            <a:ext cx="2439932" cy="369332"/>
          </a:xfrm>
          <a:prstGeom prst="rect">
            <a:avLst/>
          </a:prstGeom>
          <a:noFill/>
        </p:spPr>
        <p:txBody>
          <a:bodyPr wrap="square">
            <a:spAutoFit/>
          </a:bodyPr>
          <a:lstStyle/>
          <a:p>
            <a:r>
              <a:rPr lang="es-PE" b="1" dirty="0">
                <a:solidFill>
                  <a:schemeClr val="accent3">
                    <a:lumMod val="75000"/>
                  </a:schemeClr>
                </a:solidFill>
              </a:rPr>
              <a:t>Modelo de velocidad</a:t>
            </a:r>
          </a:p>
        </p:txBody>
      </p:sp>
      <p:sp>
        <p:nvSpPr>
          <p:cNvPr id="24" name="CuadroTexto 23">
            <a:extLst>
              <a:ext uri="{FF2B5EF4-FFF2-40B4-BE49-F238E27FC236}">
                <a16:creationId xmlns:a16="http://schemas.microsoft.com/office/drawing/2014/main" id="{D64BC7C3-05FD-49BA-9F66-7EBC0071BCED}"/>
              </a:ext>
            </a:extLst>
          </p:cNvPr>
          <p:cNvSpPr txBox="1"/>
          <p:nvPr/>
        </p:nvSpPr>
        <p:spPr>
          <a:xfrm>
            <a:off x="6027833" y="3525789"/>
            <a:ext cx="4125489" cy="369332"/>
          </a:xfrm>
          <a:prstGeom prst="rect">
            <a:avLst/>
          </a:prstGeom>
          <a:noFill/>
        </p:spPr>
        <p:txBody>
          <a:bodyPr wrap="square">
            <a:spAutoFit/>
          </a:bodyPr>
          <a:lstStyle/>
          <a:p>
            <a:r>
              <a:rPr lang="es-PE" b="1" dirty="0">
                <a:solidFill>
                  <a:schemeClr val="accent3">
                    <a:lumMod val="75000"/>
                  </a:schemeClr>
                </a:solidFill>
              </a:rPr>
              <a:t>PPV resultado</a:t>
            </a:r>
          </a:p>
        </p:txBody>
      </p:sp>
      <p:sp>
        <p:nvSpPr>
          <p:cNvPr id="26" name="CuadroTexto 25">
            <a:extLst>
              <a:ext uri="{FF2B5EF4-FFF2-40B4-BE49-F238E27FC236}">
                <a16:creationId xmlns:a16="http://schemas.microsoft.com/office/drawing/2014/main" id="{2ED5DCF2-45A7-4C87-BBD9-9B1C78F1C703}"/>
              </a:ext>
            </a:extLst>
          </p:cNvPr>
          <p:cNvSpPr txBox="1"/>
          <p:nvPr/>
        </p:nvSpPr>
        <p:spPr>
          <a:xfrm>
            <a:off x="2258629" y="4681048"/>
            <a:ext cx="7626350" cy="2031325"/>
          </a:xfrm>
          <a:prstGeom prst="rect">
            <a:avLst/>
          </a:prstGeom>
          <a:noFill/>
        </p:spPr>
        <p:txBody>
          <a:bodyPr wrap="square">
            <a:spAutoFit/>
          </a:bodyPr>
          <a:lstStyle/>
          <a:p>
            <a:r>
              <a:rPr lang="es-PE" dirty="0"/>
              <a:t>Donde: </a:t>
            </a:r>
          </a:p>
          <a:p>
            <a:r>
              <a:rPr lang="es-PE" dirty="0"/>
              <a:t>𝑣 = velocidad </a:t>
            </a:r>
            <a:r>
              <a:rPr lang="es-PE" dirty="0" err="1"/>
              <a:t>peak</a:t>
            </a:r>
            <a:r>
              <a:rPr lang="es-PE" dirty="0"/>
              <a:t> de partícula. </a:t>
            </a:r>
          </a:p>
          <a:p>
            <a:r>
              <a:rPr lang="es-PE" dirty="0"/>
              <a:t>𝐾, 𝛼, 𝛽 = Constantes empíricas determinadas por monitoreo en campo lejano. </a:t>
            </a:r>
          </a:p>
          <a:p>
            <a:r>
              <a:rPr lang="es-PE" dirty="0"/>
              <a:t>q = Densidad lineal de carga [kg/m]. </a:t>
            </a:r>
          </a:p>
          <a:p>
            <a:r>
              <a:rPr lang="es-PE" dirty="0"/>
              <a:t>ℎ = Largo total de la carga en el taladro [m]. </a:t>
            </a:r>
          </a:p>
          <a:p>
            <a:r>
              <a:rPr lang="es-PE" dirty="0"/>
              <a:t>𝑥 = Posición de carga elemental medido desde el fondo del taladro [m]. </a:t>
            </a:r>
          </a:p>
          <a:p>
            <a:r>
              <a:rPr lang="es-PE" dirty="0"/>
              <a:t>Ro = Distancia de medición desde la carga [m].</a:t>
            </a:r>
          </a:p>
        </p:txBody>
      </p:sp>
    </p:spTree>
    <p:extLst>
      <p:ext uri="{BB962C8B-B14F-4D97-AF65-F5344CB8AC3E}">
        <p14:creationId xmlns:p14="http://schemas.microsoft.com/office/powerpoint/2010/main" val="1455260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3. DAÑO INDUCIDO POR LA VOLADURA</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25</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solidFill>
                  <a:schemeClr val="accent3">
                    <a:lumMod val="75000"/>
                  </a:schemeClr>
                </a:solidFill>
              </a:rPr>
              <a:t>A. CAMPO CERCANO</a:t>
            </a:r>
          </a:p>
        </p:txBody>
      </p:sp>
      <p:sp>
        <p:nvSpPr>
          <p:cNvPr id="16" name="CuadroTexto 15">
            <a:extLst>
              <a:ext uri="{FF2B5EF4-FFF2-40B4-BE49-F238E27FC236}">
                <a16:creationId xmlns:a16="http://schemas.microsoft.com/office/drawing/2014/main" id="{DE71584D-DAEF-42CC-A3C2-BD2C0CC1F2FF}"/>
              </a:ext>
            </a:extLst>
          </p:cNvPr>
          <p:cNvSpPr txBox="1"/>
          <p:nvPr/>
        </p:nvSpPr>
        <p:spPr>
          <a:xfrm>
            <a:off x="1168141" y="1111447"/>
            <a:ext cx="6093372" cy="369332"/>
          </a:xfrm>
          <a:prstGeom prst="rect">
            <a:avLst/>
          </a:prstGeom>
          <a:noFill/>
        </p:spPr>
        <p:txBody>
          <a:bodyPr wrap="square">
            <a:spAutoFit/>
          </a:bodyPr>
          <a:lstStyle/>
          <a:p>
            <a:r>
              <a:rPr lang="es-PE" b="1" dirty="0">
                <a:solidFill>
                  <a:schemeClr val="accent3">
                    <a:lumMod val="75000"/>
                  </a:schemeClr>
                </a:solidFill>
              </a:rPr>
              <a:t>Modelos de campo Cercano: Holmberg y </a:t>
            </a:r>
            <a:r>
              <a:rPr lang="es-PE" b="1" dirty="0" err="1">
                <a:solidFill>
                  <a:schemeClr val="accent3">
                    <a:lumMod val="75000"/>
                  </a:schemeClr>
                </a:solidFill>
              </a:rPr>
              <a:t>Persson</a:t>
            </a:r>
            <a:endParaRPr lang="es-PE" b="1" dirty="0">
              <a:solidFill>
                <a:schemeClr val="accent3">
                  <a:lumMod val="75000"/>
                </a:schemeClr>
              </a:solidFill>
            </a:endParaRPr>
          </a:p>
        </p:txBody>
      </p:sp>
      <p:pic>
        <p:nvPicPr>
          <p:cNvPr id="4" name="Imagen 3">
            <a:extLst>
              <a:ext uri="{FF2B5EF4-FFF2-40B4-BE49-F238E27FC236}">
                <a16:creationId xmlns:a16="http://schemas.microsoft.com/office/drawing/2014/main" id="{59425A68-B934-469A-B481-1BBDF353C14C}"/>
              </a:ext>
            </a:extLst>
          </p:cNvPr>
          <p:cNvPicPr>
            <a:picLocks noChangeAspect="1"/>
          </p:cNvPicPr>
          <p:nvPr/>
        </p:nvPicPr>
        <p:blipFill>
          <a:blip r:embed="rId2"/>
          <a:stretch>
            <a:fillRect/>
          </a:stretch>
        </p:blipFill>
        <p:spPr>
          <a:xfrm>
            <a:off x="1251677" y="1839996"/>
            <a:ext cx="4282020" cy="4497920"/>
          </a:xfrm>
          <a:prstGeom prst="rect">
            <a:avLst/>
          </a:prstGeom>
        </p:spPr>
      </p:pic>
      <p:sp>
        <p:nvSpPr>
          <p:cNvPr id="19" name="CuadroTexto 18">
            <a:extLst>
              <a:ext uri="{FF2B5EF4-FFF2-40B4-BE49-F238E27FC236}">
                <a16:creationId xmlns:a16="http://schemas.microsoft.com/office/drawing/2014/main" id="{9CEE5A3C-B9C9-42C4-8C68-D0CCC872753B}"/>
              </a:ext>
            </a:extLst>
          </p:cNvPr>
          <p:cNvSpPr txBox="1"/>
          <p:nvPr/>
        </p:nvSpPr>
        <p:spPr>
          <a:xfrm>
            <a:off x="5606134" y="1829195"/>
            <a:ext cx="6093372" cy="4247317"/>
          </a:xfrm>
          <a:prstGeom prst="rect">
            <a:avLst/>
          </a:prstGeom>
          <a:noFill/>
        </p:spPr>
        <p:txBody>
          <a:bodyPr wrap="square">
            <a:spAutoFit/>
          </a:bodyPr>
          <a:lstStyle/>
          <a:p>
            <a:pPr algn="just"/>
            <a:r>
              <a:rPr lang="es-PE" dirty="0"/>
              <a:t>El factor que tiene el mayor impacto en la vibración </a:t>
            </a:r>
            <a:r>
              <a:rPr lang="es-PE" dirty="0" err="1"/>
              <a:t>peak</a:t>
            </a:r>
            <a:r>
              <a:rPr lang="es-PE" dirty="0"/>
              <a:t> (PPV) es la carga lineal, que se controla por una combinación de diámetro del </a:t>
            </a:r>
            <a:r>
              <a:rPr lang="es-PE" dirty="0" err="1"/>
              <a:t>taladroo</a:t>
            </a:r>
            <a:r>
              <a:rPr lang="es-PE" dirty="0"/>
              <a:t> y densidad de carga. </a:t>
            </a:r>
          </a:p>
          <a:p>
            <a:pPr algn="just"/>
            <a:endParaRPr lang="es-PE" dirty="0"/>
          </a:p>
          <a:p>
            <a:pPr algn="just"/>
            <a:r>
              <a:rPr lang="es-PE" dirty="0"/>
              <a:t>Este modelo no considera el tamaño de la voladura ni la influencia de la secuencia ni retardos. Asimismo, no contempla el grado de confinamiento del explosivo. Luego, los resultados que se obtienen a través del modelo serán superiores a los encontrados en terreno. </a:t>
            </a:r>
          </a:p>
          <a:p>
            <a:pPr algn="just"/>
            <a:endParaRPr lang="es-PE" dirty="0"/>
          </a:p>
          <a:p>
            <a:pPr algn="just"/>
            <a:r>
              <a:rPr lang="es-PE" dirty="0"/>
              <a:t>Cabe mencionar que el macizo rocoso atenúa la onda. La atenuación dependerá de factores tales como: </a:t>
            </a:r>
          </a:p>
          <a:p>
            <a:pPr algn="just"/>
            <a:endParaRPr lang="es-PE" dirty="0"/>
          </a:p>
          <a:p>
            <a:pPr marL="285750" indent="-285750" algn="just">
              <a:buFontTx/>
              <a:buChar char="-"/>
            </a:pPr>
            <a:r>
              <a:rPr lang="es-PE" dirty="0"/>
              <a:t>Cantidad de grietas o fracturas. </a:t>
            </a:r>
          </a:p>
          <a:p>
            <a:pPr marL="285750" indent="-285750" algn="just">
              <a:buFontTx/>
              <a:buChar char="-"/>
            </a:pPr>
            <a:r>
              <a:rPr lang="es-PE" dirty="0"/>
              <a:t>Módulo de deformación de la roca</a:t>
            </a:r>
          </a:p>
        </p:txBody>
      </p:sp>
    </p:spTree>
    <p:extLst>
      <p:ext uri="{BB962C8B-B14F-4D97-AF65-F5344CB8AC3E}">
        <p14:creationId xmlns:p14="http://schemas.microsoft.com/office/powerpoint/2010/main" val="838129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8"/>
          <p:cNvSpPr txBox="1"/>
          <p:nvPr>
            <p:custDataLst>
              <p:tags r:id="rId1"/>
            </p:custDataLst>
          </p:nvPr>
        </p:nvSpPr>
        <p:spPr>
          <a:xfrm>
            <a:off x="957009" y="324946"/>
            <a:ext cx="8661109" cy="461665"/>
          </a:xfrm>
          <a:prstGeom prst="rect">
            <a:avLst/>
          </a:prstGeom>
          <a:solidFill>
            <a:srgbClr val="006666"/>
          </a:solidFill>
          <a:ln w="9525" cap="flat" cmpd="sng" algn="ctr">
            <a:noFill/>
            <a:prstDash val="solid"/>
            <a:round/>
            <a:headEnd type="none" w="med" len="med"/>
            <a:tailEnd type="none" w="med" len="med"/>
          </a:ln>
        </p:spPr>
        <p:txBody>
          <a:bodyPr wrap="square" lIns="0" tIns="0" rIns="0" bIns="0">
            <a:spAutoFit/>
          </a:bodyPr>
          <a:lstStyle/>
          <a:p>
            <a:pPr marL="153923" eaLnBrk="0" fontAlgn="auto" hangingPunct="0">
              <a:lnSpc>
                <a:spcPts val="1825"/>
              </a:lnSpc>
              <a:buSzTx/>
              <a:buFontTx/>
              <a:buNone/>
            </a:pPr>
            <a:r>
              <a:rPr lang="es-PE" b="1" spc="-11" dirty="0">
                <a:ln w="9525" cap="flat" cmpd="sng" algn="ctr">
                  <a:noFill/>
                  <a:prstDash val="solid"/>
                  <a:round/>
                  <a:headEnd type="none" w="med" len="med"/>
                  <a:tailEnd type="none" w="med" len="med"/>
                </a:ln>
                <a:solidFill>
                  <a:schemeClr val="bg1"/>
                </a:solidFill>
                <a:latin typeface="Arial"/>
                <a:sym typeface="Wingdings"/>
              </a:rPr>
              <a:t>Los</a:t>
            </a:r>
            <a:r>
              <a:rPr lang="es-PE" b="1" dirty="0">
                <a:ln w="9525" cap="flat" cmpd="sng" algn="ctr">
                  <a:noFill/>
                  <a:prstDash val="solid"/>
                  <a:round/>
                  <a:headEnd type="none" w="med" len="med"/>
                  <a:tailEnd type="none" w="med" len="med"/>
                </a:ln>
                <a:solidFill>
                  <a:schemeClr val="bg1"/>
                </a:solidFill>
                <a:latin typeface="Arial"/>
                <a:sym typeface="Wingdings"/>
              </a:rPr>
              <a:t> </a:t>
            </a:r>
            <a:r>
              <a:rPr lang="es-PE" b="1" spc="-12" dirty="0">
                <a:ln w="9525" cap="flat" cmpd="sng" algn="ctr">
                  <a:noFill/>
                  <a:prstDash val="solid"/>
                  <a:round/>
                  <a:headEnd type="none" w="med" len="med"/>
                  <a:tailEnd type="none" w="med" len="med"/>
                </a:ln>
                <a:solidFill>
                  <a:schemeClr val="bg1"/>
                </a:solidFill>
                <a:latin typeface="Arial"/>
                <a:sym typeface="Wingdings"/>
              </a:rPr>
              <a:t>niveles</a:t>
            </a:r>
            <a:r>
              <a:rPr lang="es-PE" b="1" dirty="0">
                <a:ln w="9525" cap="flat" cmpd="sng" algn="ctr">
                  <a:noFill/>
                  <a:prstDash val="solid"/>
                  <a:round/>
                  <a:headEnd type="none" w="med" len="med"/>
                  <a:tailEnd type="none" w="med" len="med"/>
                </a:ln>
                <a:solidFill>
                  <a:schemeClr val="bg1"/>
                </a:solidFill>
                <a:latin typeface="Arial"/>
                <a:sym typeface="Wingdings"/>
              </a:rPr>
              <a:t> de daños inducidos</a:t>
            </a:r>
            <a:r>
              <a:rPr lang="es-PE" b="1" spc="-15" dirty="0">
                <a:ln w="9525" cap="flat" cmpd="sng" algn="ctr">
                  <a:noFill/>
                  <a:prstDash val="solid"/>
                  <a:round/>
                  <a:headEnd type="none" w="med" len="med"/>
                  <a:tailEnd type="none" w="med" len="med"/>
                </a:ln>
                <a:solidFill>
                  <a:schemeClr val="bg1"/>
                </a:solidFill>
                <a:latin typeface="Arial"/>
                <a:sym typeface="Wingdings"/>
              </a:rPr>
              <a:t> </a:t>
            </a:r>
            <a:r>
              <a:rPr lang="es-PE" b="1" spc="-11" dirty="0">
                <a:ln w="9525" cap="flat" cmpd="sng" algn="ctr">
                  <a:noFill/>
                  <a:prstDash val="solid"/>
                  <a:round/>
                  <a:headEnd type="none" w="med" len="med"/>
                  <a:tailEnd type="none" w="med" len="med"/>
                </a:ln>
                <a:solidFill>
                  <a:schemeClr val="bg1"/>
                </a:solidFill>
                <a:latin typeface="Arial"/>
                <a:sym typeface="Wingdings"/>
              </a:rPr>
              <a:t>por</a:t>
            </a:r>
            <a:r>
              <a:rPr lang="es-PE" b="1" dirty="0">
                <a:ln w="9525" cap="flat" cmpd="sng" algn="ctr">
                  <a:noFill/>
                  <a:prstDash val="solid"/>
                  <a:round/>
                  <a:headEnd type="none" w="med" len="med"/>
                  <a:tailEnd type="none" w="med" len="med"/>
                </a:ln>
                <a:solidFill>
                  <a:schemeClr val="bg1"/>
                </a:solidFill>
                <a:latin typeface="Arial"/>
                <a:sym typeface="Wingdings"/>
              </a:rPr>
              <a:t> la </a:t>
            </a:r>
            <a:r>
              <a:rPr lang="es-PE" b="1" spc="-12" dirty="0">
                <a:ln w="9525" cap="flat" cmpd="sng" algn="ctr">
                  <a:noFill/>
                  <a:prstDash val="solid"/>
                  <a:round/>
                  <a:headEnd type="none" w="med" len="med"/>
                  <a:tailEnd type="none" w="med" len="med"/>
                </a:ln>
                <a:solidFill>
                  <a:schemeClr val="bg1"/>
                </a:solidFill>
                <a:latin typeface="Arial"/>
                <a:sym typeface="Wingdings"/>
              </a:rPr>
              <a:t>voladura</a:t>
            </a:r>
            <a:r>
              <a:rPr lang="es-PE" b="1" spc="25" dirty="0">
                <a:ln w="9525" cap="flat" cmpd="sng" algn="ctr">
                  <a:noFill/>
                  <a:prstDash val="solid"/>
                  <a:round/>
                  <a:headEnd type="none" w="med" len="med"/>
                  <a:tailEnd type="none" w="med" len="med"/>
                </a:ln>
                <a:solidFill>
                  <a:schemeClr val="bg1"/>
                </a:solidFill>
                <a:latin typeface="Arial"/>
                <a:sym typeface="Wingdings"/>
              </a:rPr>
              <a:t> </a:t>
            </a:r>
            <a:r>
              <a:rPr lang="es-PE" b="1" spc="-10" dirty="0">
                <a:ln w="9525" cap="flat" cmpd="sng" algn="ctr">
                  <a:noFill/>
                  <a:prstDash val="solid"/>
                  <a:round/>
                  <a:headEnd type="none" w="med" len="med"/>
                  <a:tailEnd type="none" w="med" len="med"/>
                </a:ln>
                <a:solidFill>
                  <a:schemeClr val="bg1"/>
                </a:solidFill>
                <a:latin typeface="Arial"/>
                <a:sym typeface="Wingdings"/>
              </a:rPr>
              <a:t>de </a:t>
            </a:r>
            <a:r>
              <a:rPr lang="es-PE" b="1" dirty="0">
                <a:ln w="9525" cap="flat" cmpd="sng" algn="ctr">
                  <a:noFill/>
                  <a:prstDash val="solid"/>
                  <a:round/>
                  <a:headEnd type="none" w="med" len="med"/>
                  <a:tailEnd type="none" w="med" len="med"/>
                </a:ln>
                <a:solidFill>
                  <a:schemeClr val="bg1"/>
                </a:solidFill>
                <a:latin typeface="Arial"/>
                <a:sym typeface="Wingdings"/>
              </a:rPr>
              <a:t>rocas</a:t>
            </a:r>
            <a:r>
              <a:rPr lang="es-PE" b="1" spc="-11" dirty="0">
                <a:ln w="9525" cap="flat" cmpd="sng" algn="ctr">
                  <a:noFill/>
                  <a:prstDash val="solid"/>
                  <a:round/>
                  <a:headEnd type="none" w="med" len="med"/>
                  <a:tailEnd type="none" w="med" len="med"/>
                </a:ln>
                <a:solidFill>
                  <a:schemeClr val="bg1"/>
                </a:solidFill>
                <a:latin typeface="Arial"/>
                <a:sym typeface="Wingdings"/>
              </a:rPr>
              <a:t> </a:t>
            </a:r>
            <a:r>
              <a:rPr lang="es-PE" b="1" dirty="0">
                <a:ln w="9525" cap="flat" cmpd="sng" algn="ctr">
                  <a:noFill/>
                  <a:prstDash val="solid"/>
                  <a:round/>
                  <a:headEnd type="none" w="med" len="med"/>
                  <a:tailEnd type="none" w="med" len="med"/>
                </a:ln>
                <a:solidFill>
                  <a:schemeClr val="bg1"/>
                </a:solidFill>
                <a:latin typeface="Arial"/>
                <a:sym typeface="Wingdings"/>
              </a:rPr>
              <a:t>y</a:t>
            </a:r>
            <a:r>
              <a:rPr lang="es-PE" b="1" spc="-23" dirty="0">
                <a:ln w="9525" cap="flat" cmpd="sng" algn="ctr">
                  <a:noFill/>
                  <a:prstDash val="solid"/>
                  <a:round/>
                  <a:headEnd type="none" w="med" len="med"/>
                  <a:tailEnd type="none" w="med" len="med"/>
                </a:ln>
                <a:solidFill>
                  <a:schemeClr val="bg1"/>
                </a:solidFill>
                <a:latin typeface="Arial"/>
                <a:sym typeface="Wingdings"/>
              </a:rPr>
              <a:t> </a:t>
            </a:r>
            <a:r>
              <a:rPr lang="es-PE" b="1" dirty="0">
                <a:ln w="9525" cap="flat" cmpd="sng" algn="ctr">
                  <a:noFill/>
                  <a:prstDash val="solid"/>
                  <a:round/>
                  <a:headEnd type="none" w="med" len="med"/>
                  <a:tailEnd type="none" w="med" len="med"/>
                </a:ln>
                <a:solidFill>
                  <a:schemeClr val="bg1"/>
                </a:solidFill>
                <a:latin typeface="Arial"/>
                <a:sym typeface="Wingdings"/>
              </a:rPr>
              <a:t>los</a:t>
            </a:r>
            <a:r>
              <a:rPr lang="es-PE" b="1" spc="-10" dirty="0">
                <a:ln w="9525" cap="flat" cmpd="sng" algn="ctr">
                  <a:noFill/>
                  <a:prstDash val="solid"/>
                  <a:round/>
                  <a:headEnd type="none" w="med" len="med"/>
                  <a:tailEnd type="none" w="med" len="med"/>
                </a:ln>
                <a:solidFill>
                  <a:schemeClr val="bg1"/>
                </a:solidFill>
                <a:latin typeface="Arial"/>
                <a:sym typeface="Wingdings"/>
              </a:rPr>
              <a:t> </a:t>
            </a:r>
            <a:r>
              <a:rPr lang="es-PE" b="1" dirty="0">
                <a:ln w="9525" cap="flat" cmpd="sng" algn="ctr">
                  <a:noFill/>
                  <a:prstDash val="solid"/>
                  <a:round/>
                  <a:headEnd type="none" w="med" len="med"/>
                  <a:tailEnd type="none" w="med" len="med"/>
                </a:ln>
                <a:solidFill>
                  <a:schemeClr val="bg1"/>
                </a:solidFill>
                <a:latin typeface="Arial"/>
                <a:sym typeface="Wingdings"/>
              </a:rPr>
              <a:t>limites</a:t>
            </a:r>
            <a:r>
              <a:rPr lang="es-PE" b="1" spc="-36" dirty="0">
                <a:ln w="9525" cap="flat" cmpd="sng" algn="ctr">
                  <a:noFill/>
                  <a:prstDash val="solid"/>
                  <a:round/>
                  <a:headEnd type="none" w="med" len="med"/>
                  <a:tailEnd type="none" w="med" len="med"/>
                </a:ln>
                <a:solidFill>
                  <a:schemeClr val="bg1"/>
                </a:solidFill>
                <a:latin typeface="Arial"/>
                <a:sym typeface="Wingdings"/>
              </a:rPr>
              <a:t> </a:t>
            </a:r>
            <a:r>
              <a:rPr lang="es-PE" b="1" dirty="0">
                <a:ln w="9525" cap="flat" cmpd="sng" algn="ctr">
                  <a:noFill/>
                  <a:prstDash val="solid"/>
                  <a:round/>
                  <a:headEnd type="none" w="med" len="med"/>
                  <a:tailEnd type="none" w="med" len="med"/>
                </a:ln>
                <a:solidFill>
                  <a:schemeClr val="bg1"/>
                </a:solidFill>
                <a:latin typeface="Arial"/>
                <a:sym typeface="Wingdings"/>
              </a:rPr>
              <a:t>sugeridos  </a:t>
            </a:r>
            <a:r>
              <a:rPr lang="es-PE" b="1" spc="-10" dirty="0">
                <a:ln w="9525" cap="flat" cmpd="sng" algn="ctr">
                  <a:noFill/>
                  <a:prstDash val="solid"/>
                  <a:round/>
                  <a:headEnd type="none" w="med" len="med"/>
                  <a:tailEnd type="none" w="med" len="med"/>
                </a:ln>
                <a:solidFill>
                  <a:schemeClr val="bg1"/>
                </a:solidFill>
                <a:latin typeface="Arial"/>
                <a:sym typeface="Wingdings"/>
              </a:rPr>
              <a:t>por</a:t>
            </a:r>
            <a:r>
              <a:rPr lang="es-PE" b="1" dirty="0">
                <a:ln w="9525" cap="flat" cmpd="sng" algn="ctr">
                  <a:noFill/>
                  <a:prstDash val="solid"/>
                  <a:round/>
                  <a:headEnd type="none" w="med" len="med"/>
                  <a:tailEnd type="none" w="med" len="med"/>
                </a:ln>
                <a:solidFill>
                  <a:schemeClr val="bg1"/>
                </a:solidFill>
                <a:latin typeface="Arial"/>
                <a:sym typeface="Wingdings"/>
              </a:rPr>
              <a:t> los investigadores.</a:t>
            </a:r>
          </a:p>
        </p:txBody>
      </p:sp>
      <p:sp>
        <p:nvSpPr>
          <p:cNvPr id="5" name="object 9"/>
          <p:cNvSpPr txBox="1"/>
          <p:nvPr>
            <p:custDataLst>
              <p:tags r:id="rId2"/>
            </p:custDataLst>
          </p:nvPr>
        </p:nvSpPr>
        <p:spPr>
          <a:xfrm>
            <a:off x="1616230" y="1043704"/>
            <a:ext cx="5789121" cy="192360"/>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461"/>
              </a:lnSpc>
              <a:buSzTx/>
              <a:buFontTx/>
              <a:buNone/>
            </a:pPr>
            <a:r>
              <a:rPr lang="es-PE" sz="1300" dirty="0">
                <a:ln w="9525" cap="flat" cmpd="sng" algn="ctr">
                  <a:noFill/>
                  <a:prstDash val="solid"/>
                  <a:round/>
                  <a:headEnd type="none" w="med" len="med"/>
                  <a:tailEnd type="none" w="med" len="med"/>
                </a:ln>
                <a:solidFill>
                  <a:srgbClr val="000000"/>
                </a:solidFill>
                <a:latin typeface="Arial"/>
                <a:sym typeface="Wingdings"/>
              </a:rPr>
              <a:t>Los</a:t>
            </a:r>
            <a:r>
              <a:rPr lang="es-PE" sz="1300" spc="3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investigadores</a:t>
            </a:r>
            <a:r>
              <a:rPr lang="es-PE" sz="1300" spc="3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inmersos</a:t>
            </a:r>
            <a:r>
              <a:rPr lang="es-PE" sz="1300" spc="21" dirty="0">
                <a:ln w="9525" cap="flat" cmpd="sng" algn="ctr">
                  <a:noFill/>
                  <a:prstDash val="solid"/>
                  <a:round/>
                  <a:headEnd type="none" w="med" len="med"/>
                  <a:tailEnd type="none" w="med" len="med"/>
                </a:ln>
                <a:solidFill>
                  <a:srgbClr val="000000"/>
                </a:solidFill>
                <a:latin typeface="Arial"/>
                <a:sym typeface="Wingdings"/>
              </a:rPr>
              <a:t> </a:t>
            </a:r>
            <a:r>
              <a:rPr lang="es-PE" sz="1300" spc="10" dirty="0">
                <a:ln w="9525" cap="flat" cmpd="sng" algn="ctr">
                  <a:noFill/>
                  <a:prstDash val="solid"/>
                  <a:round/>
                  <a:headEnd type="none" w="med" len="med"/>
                  <a:tailEnd type="none" w="med" len="med"/>
                </a:ln>
                <a:solidFill>
                  <a:srgbClr val="000000"/>
                </a:solidFill>
                <a:latin typeface="Arial"/>
                <a:sym typeface="Wingdings"/>
              </a:rPr>
              <a:t>en</a:t>
            </a:r>
            <a:r>
              <a:rPr lang="es-PE" sz="1300" dirty="0">
                <a:ln w="9525" cap="flat" cmpd="sng" algn="ctr">
                  <a:noFill/>
                  <a:prstDash val="solid"/>
                  <a:round/>
                  <a:headEnd type="none" w="med" len="med"/>
                  <a:tailEnd type="none" w="med" len="med"/>
                </a:ln>
                <a:solidFill>
                  <a:srgbClr val="000000"/>
                </a:solidFill>
                <a:latin typeface="Arial"/>
                <a:sym typeface="Wingdings"/>
              </a:rPr>
              <a:t> estas</a:t>
            </a:r>
            <a:r>
              <a:rPr lang="es-PE" sz="1300" spc="3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investigaciones son</a:t>
            </a:r>
            <a:r>
              <a:rPr lang="es-PE" sz="1300" spc="-1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los siguientes:</a:t>
            </a:r>
          </a:p>
        </p:txBody>
      </p:sp>
      <p:sp>
        <p:nvSpPr>
          <p:cNvPr id="6" name="object 15"/>
          <p:cNvSpPr txBox="1"/>
          <p:nvPr>
            <p:custDataLst>
              <p:tags r:id="rId3"/>
            </p:custDataLst>
          </p:nvPr>
        </p:nvSpPr>
        <p:spPr>
          <a:xfrm>
            <a:off x="1616230" y="1236064"/>
            <a:ext cx="3508375" cy="3167534"/>
          </a:xfrm>
          <a:prstGeom prst="rect">
            <a:avLst/>
          </a:prstGeom>
          <a:noFill/>
          <a:ln w="9525" cap="flat" cmpd="sng" algn="ctr">
            <a:noFill/>
            <a:prstDash val="solid"/>
            <a:round/>
            <a:headEnd type="none" w="med" len="med"/>
            <a:tailEnd type="none" w="med" len="med"/>
          </a:ln>
        </p:spPr>
        <p:txBody>
          <a:bodyPr wrap="square" lIns="0" tIns="0" rIns="0" bIns="0">
            <a:spAutoFit/>
          </a:bodyPr>
          <a:lstStyle/>
          <a:p>
            <a:pPr marL="280415" eaLnBrk="0" fontAlgn="auto" hangingPunct="0">
              <a:lnSpc>
                <a:spcPts val="1461"/>
              </a:lnSpc>
              <a:buSzTx/>
              <a:buFontTx/>
              <a:buNone/>
            </a:pPr>
            <a:endParaRPr lang="es-PE" sz="1300" dirty="0">
              <a:ln w="9525" cap="flat" cmpd="sng" algn="ctr">
                <a:noFill/>
                <a:prstDash val="solid"/>
                <a:round/>
                <a:headEnd type="none" w="med" len="med"/>
                <a:tailEnd type="none" w="med" len="med"/>
              </a:ln>
              <a:solidFill>
                <a:srgbClr val="000000"/>
              </a:solidFill>
              <a:latin typeface="Arial"/>
              <a:sym typeface="Wingdings"/>
            </a:endParaRPr>
          </a:p>
          <a:p>
            <a:pPr marL="280415" eaLnBrk="0" fontAlgn="auto" hangingPunct="0">
              <a:lnSpc>
                <a:spcPts val="1461"/>
              </a:lnSpc>
              <a:buSzTx/>
              <a:buFontTx/>
              <a:buNone/>
            </a:pPr>
            <a:endParaRPr lang="es-PE" sz="1300" dirty="0">
              <a:ln w="9525" cap="flat" cmpd="sng" algn="ctr">
                <a:noFill/>
                <a:prstDash val="solid"/>
                <a:round/>
                <a:headEnd type="none" w="med" len="med"/>
                <a:tailEnd type="none" w="med" len="med"/>
              </a:ln>
              <a:solidFill>
                <a:srgbClr val="000000"/>
              </a:solidFill>
              <a:latin typeface="Arial"/>
              <a:sym typeface="Wingdings"/>
            </a:endParaRPr>
          </a:p>
          <a:p>
            <a:pPr eaLnBrk="0" hangingPunct="0">
              <a:lnSpc>
                <a:spcPts val="1461"/>
              </a:lnSpc>
              <a:spcBef>
                <a:spcPts val="48"/>
              </a:spcBef>
            </a:pPr>
            <a:r>
              <a:rPr lang="es-PE" sz="1300" dirty="0">
                <a:ln w="9525" cap="flat" cmpd="sng" algn="ctr">
                  <a:noFill/>
                  <a:prstDash val="solid"/>
                  <a:round/>
                  <a:headEnd type="none" w="med" len="med"/>
                  <a:tailEnd type="none" w="med" len="med"/>
                </a:ln>
                <a:solidFill>
                  <a:srgbClr val="FF0000"/>
                </a:solidFill>
                <a:latin typeface="Arial"/>
                <a:sym typeface="Wingdings"/>
              </a:rPr>
              <a:t>1.</a:t>
            </a:r>
            <a:r>
              <a:rPr lang="es-PE" sz="1300" dirty="0">
                <a:ln w="9525" cap="flat" cmpd="sng" algn="ctr">
                  <a:noFill/>
                  <a:prstDash val="solid"/>
                  <a:round/>
                  <a:headEnd type="none" w="med" len="med"/>
                  <a:tailEnd type="none" w="med" len="med"/>
                </a:ln>
                <a:solidFill>
                  <a:srgbClr val="000000"/>
                </a:solidFill>
                <a:latin typeface="Arial"/>
                <a:sym typeface="Wingdings"/>
              </a:rPr>
              <a:t> </a:t>
            </a:r>
            <a:r>
              <a:rPr lang="es-PE" sz="1300" dirty="0" err="1">
                <a:ln w="9525" cap="flat" cmpd="sng" algn="ctr">
                  <a:noFill/>
                  <a:prstDash val="solid"/>
                  <a:round/>
                  <a:headEnd type="none" w="med" len="med"/>
                  <a:tailEnd type="none" w="med" len="med"/>
                </a:ln>
                <a:solidFill>
                  <a:srgbClr val="000000"/>
                </a:solidFill>
                <a:latin typeface="Arial"/>
                <a:sym typeface="Wingdings"/>
              </a:rPr>
              <a:t>Langefors</a:t>
            </a:r>
            <a:r>
              <a:rPr lang="es-PE" sz="1300" dirty="0">
                <a:ln w="9525" cap="flat" cmpd="sng" algn="ctr">
                  <a:noFill/>
                  <a:prstDash val="solid"/>
                  <a:round/>
                  <a:headEnd type="none" w="med" len="med"/>
                  <a:tailEnd type="none" w="med" len="med"/>
                </a:ln>
                <a:solidFill>
                  <a:srgbClr val="000000"/>
                </a:solidFill>
                <a:latin typeface="Arial"/>
                <a:sym typeface="Wingdings"/>
              </a:rPr>
              <a:t> et al. (1973), Edwards and</a:t>
            </a:r>
          </a:p>
          <a:p>
            <a:pPr marL="280415" eaLnBrk="0" fontAlgn="auto" hangingPunct="0">
              <a:lnSpc>
                <a:spcPts val="1461"/>
              </a:lnSpc>
              <a:buSzTx/>
              <a:buFontTx/>
              <a:buNone/>
            </a:pPr>
            <a:r>
              <a:rPr sz="1300" dirty="0">
                <a:ln w="9525" cap="flat" cmpd="sng" algn="ctr">
                  <a:noFill/>
                  <a:prstDash val="solid"/>
                  <a:round/>
                  <a:headEnd type="none" w="med" len="med"/>
                  <a:tailEnd type="none" w="med" len="med"/>
                </a:ln>
                <a:solidFill>
                  <a:srgbClr val="000000"/>
                </a:solidFill>
                <a:latin typeface="Arial"/>
                <a:sym typeface="Wingdings"/>
              </a:rPr>
              <a:t>Northwood (1960),</a:t>
            </a:r>
            <a:r>
              <a:rPr sz="1300" spc="364"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Nicholls</a:t>
            </a:r>
            <a:r>
              <a:rPr sz="1300" spc="346"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et</a:t>
            </a:r>
            <a:r>
              <a:rPr sz="1300" spc="360"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al. (1971)</a:t>
            </a:r>
          </a:p>
          <a:p>
            <a:pPr eaLnBrk="0" fontAlgn="auto" hangingPunct="0">
              <a:lnSpc>
                <a:spcPts val="1461"/>
              </a:lnSpc>
              <a:spcBef>
                <a:spcPts val="48"/>
              </a:spcBef>
              <a:buSzTx/>
              <a:buFontTx/>
              <a:buNone/>
            </a:pPr>
            <a:r>
              <a:rPr lang="es-PE" sz="1300" dirty="0">
                <a:ln w="9525" cap="flat" cmpd="sng" algn="ctr">
                  <a:noFill/>
                  <a:prstDash val="solid"/>
                  <a:round/>
                  <a:headEnd type="none" w="med" len="med"/>
                  <a:tailEnd type="none" w="med" len="med"/>
                </a:ln>
                <a:solidFill>
                  <a:srgbClr val="FF0000"/>
                </a:solidFill>
                <a:latin typeface="Arial"/>
                <a:sym typeface="Wingdings"/>
              </a:rPr>
              <a:t>2</a:t>
            </a:r>
            <a:r>
              <a:rPr sz="1300" dirty="0">
                <a:ln w="9525" cap="flat" cmpd="sng" algn="ctr">
                  <a:noFill/>
                  <a:prstDash val="solid"/>
                  <a:round/>
                  <a:headEnd type="none" w="med" len="med"/>
                  <a:tailEnd type="none" w="med" len="med"/>
                </a:ln>
                <a:solidFill>
                  <a:srgbClr val="FF0000"/>
                </a:solidFill>
                <a:latin typeface="Arial"/>
                <a:sym typeface="Wingdings"/>
              </a:rPr>
              <a:t>.</a:t>
            </a:r>
            <a:r>
              <a:rPr sz="1300" spc="744" dirty="0">
                <a:ln w="9525" cap="flat" cmpd="sng" algn="ctr">
                  <a:noFill/>
                  <a:prstDash val="solid"/>
                  <a:round/>
                  <a:headEnd type="none" w="med" len="med"/>
                  <a:tailEnd type="none" w="med" len="med"/>
                </a:ln>
                <a:solidFill>
                  <a:srgbClr val="FF0000"/>
                </a:solidFill>
                <a:latin typeface="Arial"/>
                <a:sym typeface="Wingdings"/>
              </a:rPr>
              <a:t> </a:t>
            </a:r>
            <a:r>
              <a:rPr sz="1300" dirty="0" err="1">
                <a:ln w="9525" cap="flat" cmpd="sng" algn="ctr">
                  <a:noFill/>
                  <a:prstDash val="solid"/>
                  <a:round/>
                  <a:headEnd type="none" w="med" len="med"/>
                  <a:tailEnd type="none" w="med" len="med"/>
                </a:ln>
                <a:solidFill>
                  <a:srgbClr val="000000"/>
                </a:solidFill>
                <a:latin typeface="Arial"/>
                <a:sym typeface="Wingdings"/>
              </a:rPr>
              <a:t>Langefors</a:t>
            </a:r>
            <a:r>
              <a:rPr sz="1300" spc="342"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and</a:t>
            </a:r>
            <a:r>
              <a:rPr sz="1300" spc="358" dirty="0">
                <a:ln w="9525" cap="flat" cmpd="sng" algn="ctr">
                  <a:noFill/>
                  <a:prstDash val="solid"/>
                  <a:round/>
                  <a:headEnd type="none" w="med" len="med"/>
                  <a:tailEnd type="none" w="med" len="med"/>
                </a:ln>
                <a:solidFill>
                  <a:srgbClr val="000000"/>
                </a:solidFill>
                <a:latin typeface="Arial"/>
                <a:sym typeface="Wingdings"/>
              </a:rPr>
              <a:t> </a:t>
            </a:r>
            <a:r>
              <a:rPr sz="1300" dirty="0" err="1">
                <a:ln w="9525" cap="flat" cmpd="sng" algn="ctr">
                  <a:noFill/>
                  <a:prstDash val="solid"/>
                  <a:round/>
                  <a:headEnd type="none" w="med" len="med"/>
                  <a:tailEnd type="none" w="med" len="med"/>
                </a:ln>
                <a:solidFill>
                  <a:srgbClr val="000000"/>
                </a:solidFill>
                <a:latin typeface="Arial"/>
                <a:sym typeface="Wingdings"/>
              </a:rPr>
              <a:t>Kihlstrom</a:t>
            </a:r>
            <a:r>
              <a:rPr sz="1300" dirty="0">
                <a:ln w="9525" cap="flat" cmpd="sng" algn="ctr">
                  <a:noFill/>
                  <a:prstDash val="solid"/>
                  <a:round/>
                  <a:headEnd type="none" w="med" len="med"/>
                  <a:tailEnd type="none" w="med" len="med"/>
                </a:ln>
                <a:solidFill>
                  <a:srgbClr val="000000"/>
                </a:solidFill>
                <a:latin typeface="Arial"/>
                <a:sym typeface="Wingdings"/>
              </a:rPr>
              <a:t> (1973)</a:t>
            </a:r>
          </a:p>
          <a:p>
            <a:pPr eaLnBrk="0" fontAlgn="auto" hangingPunct="0">
              <a:lnSpc>
                <a:spcPts val="1461"/>
              </a:lnSpc>
              <a:spcBef>
                <a:spcPts val="110"/>
              </a:spcBef>
              <a:buSzTx/>
              <a:buFontTx/>
              <a:buNone/>
            </a:pPr>
            <a:r>
              <a:rPr sz="1300" dirty="0">
                <a:ln w="9525" cap="flat" cmpd="sng" algn="ctr">
                  <a:noFill/>
                  <a:prstDash val="solid"/>
                  <a:round/>
                  <a:headEnd type="none" w="med" len="med"/>
                  <a:tailEnd type="none" w="med" len="med"/>
                </a:ln>
                <a:solidFill>
                  <a:srgbClr val="FF0000"/>
                </a:solidFill>
                <a:latin typeface="Arial"/>
                <a:sym typeface="Wingdings"/>
              </a:rPr>
              <a:t>3.</a:t>
            </a:r>
            <a:r>
              <a:rPr sz="1300" spc="744" dirty="0">
                <a:ln w="9525" cap="flat" cmpd="sng" algn="ctr">
                  <a:noFill/>
                  <a:prstDash val="solid"/>
                  <a:round/>
                  <a:headEnd type="none" w="med" len="med"/>
                  <a:tailEnd type="none" w="med" len="med"/>
                </a:ln>
                <a:solidFill>
                  <a:srgbClr val="FF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Bauer</a:t>
            </a:r>
            <a:r>
              <a:rPr sz="1300" spc="-18" dirty="0">
                <a:ln w="9525" cap="flat" cmpd="sng" algn="ctr">
                  <a:noFill/>
                  <a:prstDash val="solid"/>
                  <a:round/>
                  <a:headEnd type="none" w="med" len="med"/>
                  <a:tailEnd type="none" w="med" len="med"/>
                </a:ln>
                <a:solidFill>
                  <a:srgbClr val="000000"/>
                </a:solidFill>
                <a:latin typeface="Arial"/>
                <a:sym typeface="Wingdings"/>
              </a:rPr>
              <a:t> </a:t>
            </a:r>
            <a:r>
              <a:rPr sz="1300" spc="10" dirty="0">
                <a:ln w="9525" cap="flat" cmpd="sng" algn="ctr">
                  <a:noFill/>
                  <a:prstDash val="solid"/>
                  <a:round/>
                  <a:headEnd type="none" w="med" len="med"/>
                  <a:tailEnd type="none" w="med" len="med"/>
                </a:ln>
                <a:solidFill>
                  <a:srgbClr val="000000"/>
                </a:solidFill>
                <a:latin typeface="Arial"/>
                <a:sym typeface="Wingdings"/>
              </a:rPr>
              <a:t>and</a:t>
            </a:r>
            <a:r>
              <a:rPr sz="1300" spc="-18"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Calder</a:t>
            </a:r>
            <a:r>
              <a:rPr sz="1300" spc="-28"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(1970)</a:t>
            </a:r>
          </a:p>
          <a:p>
            <a:pPr eaLnBrk="0" fontAlgn="auto" hangingPunct="0">
              <a:lnSpc>
                <a:spcPts val="1461"/>
              </a:lnSpc>
              <a:spcBef>
                <a:spcPts val="110"/>
              </a:spcBef>
              <a:buSzTx/>
              <a:buFontTx/>
              <a:buNone/>
            </a:pPr>
            <a:r>
              <a:rPr sz="1300" dirty="0">
                <a:ln w="9525" cap="flat" cmpd="sng" algn="ctr">
                  <a:noFill/>
                  <a:prstDash val="solid"/>
                  <a:round/>
                  <a:headEnd type="none" w="med" len="med"/>
                  <a:tailEnd type="none" w="med" len="med"/>
                </a:ln>
                <a:solidFill>
                  <a:srgbClr val="FF0000"/>
                </a:solidFill>
                <a:latin typeface="Arial"/>
                <a:sym typeface="Wingdings"/>
              </a:rPr>
              <a:t>4.</a:t>
            </a:r>
            <a:r>
              <a:rPr sz="1300" spc="744" dirty="0">
                <a:ln w="9525" cap="flat" cmpd="sng" algn="ctr">
                  <a:noFill/>
                  <a:prstDash val="solid"/>
                  <a:round/>
                  <a:headEnd type="none" w="med" len="med"/>
                  <a:tailEnd type="none" w="med" len="med"/>
                </a:ln>
                <a:solidFill>
                  <a:srgbClr val="FF0000"/>
                </a:solidFill>
                <a:latin typeface="Arial"/>
                <a:sym typeface="Wingdings"/>
              </a:rPr>
              <a:t> </a:t>
            </a:r>
            <a:r>
              <a:rPr sz="1300" dirty="0" err="1">
                <a:ln w="9525" cap="flat" cmpd="sng" algn="ctr">
                  <a:noFill/>
                  <a:prstDash val="solid"/>
                  <a:round/>
                  <a:headEnd type="none" w="med" len="med"/>
                  <a:tailEnd type="none" w="med" len="med"/>
                </a:ln>
                <a:solidFill>
                  <a:srgbClr val="000000"/>
                </a:solidFill>
                <a:latin typeface="Arial"/>
                <a:sym typeface="Wingdings"/>
              </a:rPr>
              <a:t>Oriard</a:t>
            </a:r>
            <a:r>
              <a:rPr sz="1300" dirty="0">
                <a:ln w="9525" cap="flat" cmpd="sng" algn="ctr">
                  <a:noFill/>
                  <a:prstDash val="solid"/>
                  <a:round/>
                  <a:headEnd type="none" w="med" len="med"/>
                  <a:tailEnd type="none" w="med" len="med"/>
                </a:ln>
                <a:solidFill>
                  <a:srgbClr val="000000"/>
                </a:solidFill>
                <a:latin typeface="Arial"/>
                <a:sym typeface="Wingdings"/>
              </a:rPr>
              <a:t> (1982)</a:t>
            </a:r>
          </a:p>
          <a:p>
            <a:pPr eaLnBrk="0" fontAlgn="auto" hangingPunct="0">
              <a:lnSpc>
                <a:spcPts val="1461"/>
              </a:lnSpc>
              <a:spcBef>
                <a:spcPts val="48"/>
              </a:spcBef>
              <a:buSzTx/>
              <a:buFontTx/>
              <a:buNone/>
            </a:pPr>
            <a:r>
              <a:rPr sz="1300" dirty="0">
                <a:ln w="9525" cap="flat" cmpd="sng" algn="ctr">
                  <a:noFill/>
                  <a:prstDash val="solid"/>
                  <a:round/>
                  <a:headEnd type="none" w="med" len="med"/>
                  <a:tailEnd type="none" w="med" len="med"/>
                </a:ln>
                <a:solidFill>
                  <a:srgbClr val="FF0000"/>
                </a:solidFill>
                <a:latin typeface="Arial"/>
                <a:sym typeface="Wingdings"/>
              </a:rPr>
              <a:t>5.</a:t>
            </a:r>
            <a:r>
              <a:rPr sz="1300" spc="744" dirty="0">
                <a:ln w="9525" cap="flat" cmpd="sng" algn="ctr">
                  <a:noFill/>
                  <a:prstDash val="solid"/>
                  <a:round/>
                  <a:headEnd type="none" w="med" len="med"/>
                  <a:tailEnd type="none" w="med" len="med"/>
                </a:ln>
                <a:solidFill>
                  <a:srgbClr val="FF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Holmberg</a:t>
            </a:r>
            <a:r>
              <a:rPr sz="1300" spc="352"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and</a:t>
            </a:r>
            <a:r>
              <a:rPr sz="1300" spc="347" dirty="0">
                <a:ln w="9525" cap="flat" cmpd="sng" algn="ctr">
                  <a:noFill/>
                  <a:prstDash val="solid"/>
                  <a:round/>
                  <a:headEnd type="none" w="med" len="med"/>
                  <a:tailEnd type="none" w="med" len="med"/>
                </a:ln>
                <a:solidFill>
                  <a:srgbClr val="000000"/>
                </a:solidFill>
                <a:latin typeface="Arial"/>
                <a:sym typeface="Wingdings"/>
              </a:rPr>
              <a:t> </a:t>
            </a:r>
            <a:r>
              <a:rPr sz="1300" dirty="0" err="1">
                <a:ln w="9525" cap="flat" cmpd="sng" algn="ctr">
                  <a:noFill/>
                  <a:prstDash val="solid"/>
                  <a:round/>
                  <a:headEnd type="none" w="med" len="med"/>
                  <a:tailEnd type="none" w="med" len="med"/>
                </a:ln>
                <a:solidFill>
                  <a:srgbClr val="000000"/>
                </a:solidFill>
                <a:latin typeface="Arial"/>
                <a:sym typeface="Wingdings"/>
              </a:rPr>
              <a:t>Persson</a:t>
            </a:r>
            <a:r>
              <a:rPr sz="1300" spc="-18"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(1979)</a:t>
            </a:r>
          </a:p>
          <a:p>
            <a:pPr eaLnBrk="0" fontAlgn="auto" hangingPunct="0">
              <a:lnSpc>
                <a:spcPts val="1461"/>
              </a:lnSpc>
              <a:spcBef>
                <a:spcPts val="110"/>
              </a:spcBef>
              <a:buSzTx/>
              <a:buFontTx/>
              <a:buNone/>
            </a:pPr>
            <a:r>
              <a:rPr sz="1300" dirty="0">
                <a:ln w="9525" cap="flat" cmpd="sng" algn="ctr">
                  <a:noFill/>
                  <a:prstDash val="solid"/>
                  <a:round/>
                  <a:headEnd type="none" w="med" len="med"/>
                  <a:tailEnd type="none" w="med" len="med"/>
                </a:ln>
                <a:solidFill>
                  <a:srgbClr val="FF0000"/>
                </a:solidFill>
                <a:latin typeface="Arial"/>
                <a:sym typeface="Wingdings"/>
              </a:rPr>
              <a:t>6.</a:t>
            </a:r>
            <a:r>
              <a:rPr sz="1300" spc="744" dirty="0">
                <a:ln w="9525" cap="flat" cmpd="sng" algn="ctr">
                  <a:noFill/>
                  <a:prstDash val="solid"/>
                  <a:round/>
                  <a:headEnd type="none" w="med" len="med"/>
                  <a:tailEnd type="none" w="med" len="med"/>
                </a:ln>
                <a:solidFill>
                  <a:srgbClr val="FF0000"/>
                </a:solidFill>
                <a:latin typeface="Arial"/>
                <a:sym typeface="Wingdings"/>
              </a:rPr>
              <a:t> </a:t>
            </a:r>
            <a:r>
              <a:rPr sz="1300" dirty="0" err="1">
                <a:ln w="9525" cap="flat" cmpd="sng" algn="ctr">
                  <a:noFill/>
                  <a:prstDash val="solid"/>
                  <a:round/>
                  <a:headEnd type="none" w="med" len="med"/>
                  <a:tailEnd type="none" w="med" len="med"/>
                </a:ln>
                <a:solidFill>
                  <a:srgbClr val="000000"/>
                </a:solidFill>
                <a:latin typeface="Arial"/>
                <a:sym typeface="Wingdings"/>
              </a:rPr>
              <a:t>Rustan</a:t>
            </a:r>
            <a:r>
              <a:rPr sz="1300" spc="-17" dirty="0">
                <a:ln w="9525" cap="flat" cmpd="sng" algn="ctr">
                  <a:noFill/>
                  <a:prstDash val="solid"/>
                  <a:round/>
                  <a:headEnd type="none" w="med" len="med"/>
                  <a:tailEnd type="none" w="med" len="med"/>
                </a:ln>
                <a:solidFill>
                  <a:srgbClr val="000000"/>
                </a:solidFill>
                <a:latin typeface="Arial"/>
                <a:sym typeface="Wingdings"/>
              </a:rPr>
              <a:t> </a:t>
            </a:r>
            <a:r>
              <a:rPr sz="1300" dirty="0">
                <a:ln w="9525" cap="flat" cmpd="sng" algn="ctr">
                  <a:noFill/>
                  <a:prstDash val="solid"/>
                  <a:round/>
                  <a:headEnd type="none" w="med" len="med"/>
                  <a:tailEnd type="none" w="med" len="med"/>
                </a:ln>
                <a:solidFill>
                  <a:srgbClr val="000000"/>
                </a:solidFill>
                <a:latin typeface="Arial"/>
                <a:sym typeface="Wingdings"/>
              </a:rPr>
              <a:t>(1985)</a:t>
            </a:r>
            <a:endParaRPr lang="es-PE" sz="1300" dirty="0">
              <a:ln w="9525" cap="flat" cmpd="sng" algn="ctr">
                <a:noFill/>
                <a:prstDash val="solid"/>
                <a:round/>
                <a:headEnd type="none" w="med" len="med"/>
                <a:tailEnd type="none" w="med" len="med"/>
              </a:ln>
              <a:solidFill>
                <a:srgbClr val="000000"/>
              </a:solidFill>
              <a:latin typeface="Arial"/>
              <a:sym typeface="Wingdings"/>
            </a:endParaRPr>
          </a:p>
          <a:p>
            <a:pPr eaLnBrk="0" fontAlgn="auto" hangingPunct="0">
              <a:lnSpc>
                <a:spcPts val="1463"/>
              </a:lnSpc>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7.</a:t>
            </a:r>
            <a:r>
              <a:rPr lang="da-DK" sz="1300" spc="744" dirty="0">
                <a:ln w="9525" cap="flat" cmpd="sng" algn="ctr">
                  <a:noFill/>
                  <a:prstDash val="solid"/>
                  <a:round/>
                  <a:headEnd type="none" w="med" len="med"/>
                  <a:tailEnd type="none" w="med" len="med"/>
                </a:ln>
                <a:solidFill>
                  <a:srgbClr val="FF0000"/>
                </a:solidFill>
                <a:latin typeface="Arial"/>
                <a:sym typeface="Wingdings"/>
              </a:rPr>
              <a:t> </a:t>
            </a:r>
            <a:r>
              <a:rPr lang="da-DK" sz="1300" spc="-23" dirty="0">
                <a:ln w="9525" cap="flat" cmpd="sng" algn="ctr">
                  <a:noFill/>
                  <a:prstDash val="solid"/>
                  <a:round/>
                  <a:headEnd type="none" w="med" len="med"/>
                  <a:tailEnd type="none" w="med" len="med"/>
                </a:ln>
                <a:solidFill>
                  <a:srgbClr val="000000"/>
                </a:solidFill>
                <a:latin typeface="Arial"/>
                <a:sym typeface="Wingdings"/>
              </a:rPr>
              <a:t>Yang</a:t>
            </a:r>
            <a:r>
              <a:rPr lang="da-DK" sz="1300" spc="33"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et al. (1993</a:t>
            </a:r>
            <a:endParaRPr lang="da-DK" sz="1300" dirty="0">
              <a:ln w="9525" cap="flat" cmpd="sng" algn="ctr">
                <a:noFill/>
                <a:prstDash val="solid"/>
                <a:round/>
                <a:headEnd type="none" w="med" len="med"/>
                <a:tailEnd type="none" w="med" len="med"/>
              </a:ln>
              <a:solidFill>
                <a:srgbClr val="FF0000"/>
              </a:solidFill>
              <a:latin typeface="Arial"/>
              <a:sym typeface="Wingdings"/>
            </a:endParaRPr>
          </a:p>
          <a:p>
            <a:pPr eaLnBrk="0" fontAlgn="auto" hangingPunct="0">
              <a:lnSpc>
                <a:spcPts val="1463"/>
              </a:lnSpc>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8.</a:t>
            </a:r>
            <a:r>
              <a:rPr lang="da-DK" sz="1300" dirty="0">
                <a:ln w="9525" cap="flat" cmpd="sng" algn="ctr">
                  <a:noFill/>
                  <a:prstDash val="solid"/>
                  <a:round/>
                  <a:headEnd type="none" w="med" len="med"/>
                  <a:tailEnd type="none" w="med" len="med"/>
                </a:ln>
                <a:solidFill>
                  <a:srgbClr val="000000"/>
                </a:solidFill>
                <a:latin typeface="Arial"/>
                <a:sym typeface="Wingdings"/>
              </a:rPr>
              <a:t>Meyer</a:t>
            </a:r>
            <a:r>
              <a:rPr lang="da-DK" sz="1300" spc="43"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and</a:t>
            </a:r>
            <a:r>
              <a:rPr lang="da-DK" sz="1300" spc="-12"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Dunn</a:t>
            </a:r>
            <a:r>
              <a:rPr lang="da-DK" sz="1300" spc="-18"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(1995)</a:t>
            </a:r>
          </a:p>
          <a:p>
            <a:pPr eaLnBrk="0" fontAlgn="auto" hangingPunct="0">
              <a:lnSpc>
                <a:spcPts val="1461"/>
              </a:lnSpc>
              <a:spcBef>
                <a:spcPts val="51"/>
              </a:spcBef>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9.</a:t>
            </a:r>
            <a:r>
              <a:rPr lang="da-DK" sz="1300" spc="744" dirty="0">
                <a:ln w="9525" cap="flat" cmpd="sng" algn="ctr">
                  <a:noFill/>
                  <a:prstDash val="solid"/>
                  <a:round/>
                  <a:headEnd type="none" w="med" len="med"/>
                  <a:tailEnd type="none" w="med" len="med"/>
                </a:ln>
                <a:solidFill>
                  <a:srgbClr val="FF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Bogdanhoff (1996)</a:t>
            </a:r>
          </a:p>
          <a:p>
            <a:pPr eaLnBrk="0" fontAlgn="auto" hangingPunct="0">
              <a:lnSpc>
                <a:spcPts val="1461"/>
              </a:lnSpc>
              <a:spcBef>
                <a:spcPts val="110"/>
              </a:spcBef>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10.</a:t>
            </a:r>
            <a:r>
              <a:rPr lang="da-DK" sz="1300" spc="384" dirty="0">
                <a:ln w="9525" cap="flat" cmpd="sng" algn="ctr">
                  <a:noFill/>
                  <a:prstDash val="solid"/>
                  <a:round/>
                  <a:headEnd type="none" w="med" len="med"/>
                  <a:tailEnd type="none" w="med" len="med"/>
                </a:ln>
                <a:solidFill>
                  <a:srgbClr val="FF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Blair</a:t>
            </a:r>
            <a:r>
              <a:rPr lang="da-DK" sz="1300" spc="-20"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et al</a:t>
            </a:r>
            <a:r>
              <a:rPr lang="da-DK" sz="1300" spc="-10"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(1996)</a:t>
            </a:r>
          </a:p>
          <a:p>
            <a:pPr eaLnBrk="0" fontAlgn="auto" hangingPunct="0">
              <a:lnSpc>
                <a:spcPts val="1461"/>
              </a:lnSpc>
              <a:spcBef>
                <a:spcPts val="110"/>
              </a:spcBef>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11.</a:t>
            </a:r>
            <a:r>
              <a:rPr lang="da-DK" sz="1300" spc="384" dirty="0">
                <a:ln w="9525" cap="flat" cmpd="sng" algn="ctr">
                  <a:noFill/>
                  <a:prstDash val="solid"/>
                  <a:round/>
                  <a:headEnd type="none" w="med" len="med"/>
                  <a:tailEnd type="none" w="med" len="med"/>
                </a:ln>
                <a:solidFill>
                  <a:srgbClr val="FF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Murthy</a:t>
            </a:r>
            <a:r>
              <a:rPr lang="da-DK" sz="1300" spc="34"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and</a:t>
            </a:r>
            <a:r>
              <a:rPr lang="da-DK" sz="1300" spc="-12"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Dey</a:t>
            </a:r>
            <a:r>
              <a:rPr lang="da-DK" sz="1300" spc="-21"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(2002)</a:t>
            </a:r>
          </a:p>
          <a:p>
            <a:pPr eaLnBrk="0" fontAlgn="auto" hangingPunct="0">
              <a:lnSpc>
                <a:spcPts val="1461"/>
              </a:lnSpc>
              <a:spcBef>
                <a:spcPts val="48"/>
              </a:spcBef>
              <a:buSzTx/>
              <a:buFontTx/>
              <a:buNone/>
            </a:pPr>
            <a:r>
              <a:rPr lang="da-DK" sz="1300" dirty="0">
                <a:ln w="9525" cap="flat" cmpd="sng" algn="ctr">
                  <a:noFill/>
                  <a:prstDash val="solid"/>
                  <a:round/>
                  <a:headEnd type="none" w="med" len="med"/>
                  <a:tailEnd type="none" w="med" len="med"/>
                </a:ln>
                <a:solidFill>
                  <a:srgbClr val="FF0000"/>
                </a:solidFill>
                <a:latin typeface="Arial"/>
                <a:sym typeface="Wingdings"/>
              </a:rPr>
              <a:t>12.</a:t>
            </a:r>
            <a:r>
              <a:rPr lang="da-DK" sz="1300" spc="384" dirty="0">
                <a:ln w="9525" cap="flat" cmpd="sng" algn="ctr">
                  <a:noFill/>
                  <a:prstDash val="solid"/>
                  <a:round/>
                  <a:headEnd type="none" w="med" len="med"/>
                  <a:tailEnd type="none" w="med" len="med"/>
                </a:ln>
                <a:solidFill>
                  <a:srgbClr val="FF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Dey</a:t>
            </a:r>
            <a:r>
              <a:rPr lang="da-DK" sz="1300" spc="-21" dirty="0">
                <a:ln w="9525" cap="flat" cmpd="sng" algn="ctr">
                  <a:noFill/>
                  <a:prstDash val="solid"/>
                  <a:round/>
                  <a:headEnd type="none" w="med" len="med"/>
                  <a:tailEnd type="none" w="med" len="med"/>
                </a:ln>
                <a:solidFill>
                  <a:srgbClr val="000000"/>
                </a:solidFill>
                <a:latin typeface="Arial"/>
                <a:sym typeface="Wingdings"/>
              </a:rPr>
              <a:t> </a:t>
            </a:r>
            <a:r>
              <a:rPr lang="da-DK" sz="1300" dirty="0">
                <a:ln w="9525" cap="flat" cmpd="sng" algn="ctr">
                  <a:noFill/>
                  <a:prstDash val="solid"/>
                  <a:round/>
                  <a:headEnd type="none" w="med" len="med"/>
                  <a:tailEnd type="none" w="med" len="med"/>
                </a:ln>
                <a:solidFill>
                  <a:srgbClr val="000000"/>
                </a:solidFill>
                <a:latin typeface="Arial"/>
                <a:sym typeface="Wingdings"/>
              </a:rPr>
              <a:t>(2004), etc.</a:t>
            </a:r>
          </a:p>
          <a:p>
            <a:pPr eaLnBrk="0" fontAlgn="auto" hangingPunct="0">
              <a:lnSpc>
                <a:spcPts val="1461"/>
              </a:lnSpc>
              <a:spcBef>
                <a:spcPts val="110"/>
              </a:spcBef>
              <a:buSzTx/>
              <a:buFontTx/>
              <a:buNone/>
            </a:pPr>
            <a:endParaRPr sz="1300" dirty="0">
              <a:ln w="9525" cap="flat" cmpd="sng" algn="ctr">
                <a:noFill/>
                <a:prstDash val="solid"/>
                <a:round/>
                <a:headEnd type="none" w="med" len="med"/>
                <a:tailEnd type="none" w="med" len="med"/>
              </a:ln>
              <a:solidFill>
                <a:srgbClr val="000000"/>
              </a:solidFill>
              <a:latin typeface="Arial"/>
              <a:sym typeface="Wingdings"/>
            </a:endParaRPr>
          </a:p>
        </p:txBody>
      </p:sp>
      <p:sp>
        <p:nvSpPr>
          <p:cNvPr id="8" name="object 6"/>
          <p:cNvSpPr txBox="1"/>
          <p:nvPr>
            <p:custDataLst>
              <p:tags r:id="rId4"/>
            </p:custDataLst>
          </p:nvPr>
        </p:nvSpPr>
        <p:spPr>
          <a:xfrm>
            <a:off x="1616229" y="4563563"/>
            <a:ext cx="6445945" cy="192360"/>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461"/>
              </a:lnSpc>
              <a:buSzTx/>
              <a:buFontTx/>
              <a:buNone/>
            </a:pPr>
            <a:r>
              <a:rPr lang="es-PE" sz="1300" dirty="0">
                <a:ln w="9525" cap="flat" cmpd="sng" algn="ctr">
                  <a:noFill/>
                  <a:prstDash val="solid"/>
                  <a:round/>
                  <a:headEnd type="none" w="med" len="med"/>
                  <a:tailEnd type="none" w="med" len="med"/>
                </a:ln>
                <a:solidFill>
                  <a:srgbClr val="000000"/>
                </a:solidFill>
                <a:latin typeface="Arial"/>
                <a:sym typeface="Wingdings"/>
              </a:rPr>
              <a:t>Para</a:t>
            </a:r>
            <a:r>
              <a:rPr lang="es-PE" sz="1300" spc="45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el</a:t>
            </a:r>
            <a:r>
              <a:rPr lang="es-PE" sz="1300" spc="444"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caso,</a:t>
            </a:r>
            <a:r>
              <a:rPr lang="es-PE" sz="1300" spc="455" dirty="0">
                <a:ln w="9525" cap="flat" cmpd="sng" algn="ctr">
                  <a:noFill/>
                  <a:prstDash val="solid"/>
                  <a:round/>
                  <a:headEnd type="none" w="med" len="med"/>
                  <a:tailEnd type="none" w="med" len="med"/>
                </a:ln>
                <a:solidFill>
                  <a:srgbClr val="000000"/>
                </a:solidFill>
                <a:latin typeface="Arial"/>
                <a:sym typeface="Wingdings"/>
              </a:rPr>
              <a:t> </a:t>
            </a:r>
            <a:r>
              <a:rPr lang="es-PE" sz="1300" spc="10" dirty="0">
                <a:ln w="9525" cap="flat" cmpd="sng" algn="ctr">
                  <a:noFill/>
                  <a:prstDash val="solid"/>
                  <a:round/>
                  <a:headEnd type="none" w="med" len="med"/>
                  <a:tailEnd type="none" w="med" len="med"/>
                </a:ln>
                <a:solidFill>
                  <a:srgbClr val="000000"/>
                </a:solidFill>
                <a:latin typeface="Arial"/>
                <a:sym typeface="Wingdings"/>
              </a:rPr>
              <a:t>se</a:t>
            </a:r>
            <a:r>
              <a:rPr lang="es-PE" sz="1300" spc="45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tratara</a:t>
            </a:r>
            <a:r>
              <a:rPr lang="es-PE" sz="1300" spc="45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los</a:t>
            </a:r>
            <a:r>
              <a:rPr lang="es-PE" sz="1300" spc="46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siguientes</a:t>
            </a:r>
            <a:r>
              <a:rPr lang="es-PE" sz="1300" spc="46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modelos matemáticos:</a:t>
            </a:r>
          </a:p>
        </p:txBody>
      </p:sp>
      <p:sp>
        <p:nvSpPr>
          <p:cNvPr id="9" name="object 10"/>
          <p:cNvSpPr txBox="1"/>
          <p:nvPr>
            <p:custDataLst>
              <p:tags r:id="rId5"/>
            </p:custDataLst>
          </p:nvPr>
        </p:nvSpPr>
        <p:spPr>
          <a:xfrm>
            <a:off x="1616229" y="5013016"/>
            <a:ext cx="5505788" cy="756617"/>
          </a:xfrm>
          <a:prstGeom prst="rect">
            <a:avLst/>
          </a:prstGeom>
          <a:noFill/>
          <a:ln w="9525" cap="flat" cmpd="sng" algn="ctr">
            <a:noFill/>
            <a:prstDash val="solid"/>
            <a:round/>
            <a:headEnd type="none" w="med" len="med"/>
            <a:tailEnd type="none" w="med" len="med"/>
          </a:ln>
        </p:spPr>
        <p:txBody>
          <a:bodyPr wrap="square" lIns="0" tIns="0" rIns="0" bIns="0">
            <a:spAutoFit/>
          </a:bodyPr>
          <a:lstStyle/>
          <a:p>
            <a:pPr marL="915619" eaLnBrk="0" fontAlgn="auto" hangingPunct="0">
              <a:lnSpc>
                <a:spcPts val="1648"/>
              </a:lnSpc>
              <a:buSzTx/>
              <a:buFontTx/>
              <a:buNone/>
            </a:pPr>
            <a:endParaRPr lang="es-PE" sz="1500" spc="-11" dirty="0">
              <a:ln w="9525" cap="flat" cmpd="sng" algn="ctr">
                <a:noFill/>
                <a:prstDash val="solid"/>
                <a:round/>
                <a:headEnd type="none" w="med" len="med"/>
                <a:tailEnd type="none" w="med" len="med"/>
              </a:ln>
              <a:solidFill>
                <a:srgbClr val="FF0000"/>
              </a:solidFill>
              <a:latin typeface="Arial" panose="020B0604020202020204" pitchFamily="34" charset="0"/>
              <a:cs typeface="Arial" panose="020B0604020202020204" pitchFamily="34" charset="0"/>
              <a:sym typeface="Wingdings"/>
            </a:endParaRPr>
          </a:p>
          <a:p>
            <a:pPr eaLnBrk="0" fontAlgn="auto" hangingPunct="0">
              <a:lnSpc>
                <a:spcPts val="1273"/>
              </a:lnSpc>
              <a:spcBef>
                <a:spcPts val="920"/>
              </a:spcBef>
              <a:buSzTx/>
              <a:buFontTx/>
              <a:buNone/>
            </a:pPr>
            <a:r>
              <a:rPr lang="es-PE" sz="1400" b="1" spc="-15" dirty="0">
                <a:ln w="9525" cap="flat" cmpd="sng" algn="ctr">
                  <a:noFill/>
                  <a:prstDash val="solid"/>
                  <a:round/>
                  <a:headEnd type="none" w="med" len="med"/>
                  <a:tailEnd type="none" w="med" len="med"/>
                </a:ln>
                <a:latin typeface="Arial" panose="020B0604020202020204" pitchFamily="34" charset="0"/>
                <a:cs typeface="Arial" panose="020B0604020202020204" pitchFamily="34" charset="0"/>
                <a:sym typeface="Wingdings"/>
              </a:rPr>
              <a:t>Vector</a:t>
            </a:r>
            <a:r>
              <a:rPr lang="es-PE" sz="1400" b="1" dirty="0">
                <a:ln w="9525" cap="flat" cmpd="sng" algn="ctr">
                  <a:noFill/>
                  <a:prstDash val="solid"/>
                  <a:round/>
                  <a:headEnd type="none" w="med" len="med"/>
                  <a:tailEnd type="none" w="med" len="med"/>
                </a:ln>
                <a:latin typeface="Arial" panose="020B0604020202020204" pitchFamily="34" charset="0"/>
                <a:cs typeface="Arial" panose="020B0604020202020204" pitchFamily="34" charset="0"/>
                <a:sym typeface="Wingdings"/>
              </a:rPr>
              <a:t> suma de la velocidad pico de partícula: </a:t>
            </a:r>
            <a:r>
              <a:rPr lang="es-PE" sz="1400" b="1" dirty="0" err="1">
                <a:ln w="9525" cap="flat" cmpd="sng" algn="ctr">
                  <a:noFill/>
                  <a:prstDash val="solid"/>
                  <a:round/>
                  <a:headEnd type="none" w="med" len="med"/>
                  <a:tailEnd type="none" w="med" len="med"/>
                </a:ln>
                <a:latin typeface="Arial" panose="020B0604020202020204" pitchFamily="34" charset="0"/>
                <a:cs typeface="Arial" panose="020B0604020202020204" pitchFamily="34" charset="0"/>
                <a:sym typeface="Wingdings"/>
              </a:rPr>
              <a:t>Vps</a:t>
            </a:r>
            <a:r>
              <a:rPr lang="es-PE" sz="1400" b="1" dirty="0">
                <a:ln w="9525" cap="flat" cmpd="sng" algn="ctr">
                  <a:noFill/>
                  <a:prstDash val="solid"/>
                  <a:round/>
                  <a:headEnd type="none" w="med" len="med"/>
                  <a:tailEnd type="none" w="med" len="med"/>
                </a:ln>
                <a:latin typeface="Arial" panose="020B0604020202020204" pitchFamily="34" charset="0"/>
                <a:cs typeface="Arial" panose="020B0604020202020204" pitchFamily="34" charset="0"/>
                <a:sym typeface="Wingdings"/>
              </a:rPr>
              <a:t> (mm/s</a:t>
            </a:r>
            <a:r>
              <a:rPr lang="es-PE" sz="1150" b="1" dirty="0">
                <a:ln w="9525" cap="flat" cmpd="sng" algn="ctr">
                  <a:noFill/>
                  <a:prstDash val="solid"/>
                  <a:round/>
                  <a:headEnd type="none" w="med" len="med"/>
                  <a:tailEnd type="none" w="med" len="med"/>
                </a:ln>
                <a:latin typeface="Arial" panose="020B0604020202020204" pitchFamily="34" charset="0"/>
                <a:cs typeface="Arial" panose="020B0604020202020204" pitchFamily="34" charset="0"/>
                <a:sym typeface="Wingdings"/>
              </a:rPr>
              <a:t>)</a:t>
            </a:r>
          </a:p>
          <a:p>
            <a:pPr marL="936502" eaLnBrk="0" fontAlgn="auto" hangingPunct="0">
              <a:lnSpc>
                <a:spcPts val="2086"/>
              </a:lnSpc>
              <a:buSzTx/>
              <a:buFontTx/>
              <a:buNone/>
            </a:pPr>
            <a:r>
              <a:rPr lang="es-PE" sz="1700" dirty="0" err="1">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Vps</a:t>
            </a:r>
            <a:r>
              <a:rPr lang="es-PE" sz="1700" spc="-144"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 </a:t>
            </a:r>
            <a:r>
              <a:rPr lang="es-PE" sz="1700"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a:t>
            </a:r>
            <a:r>
              <a:rPr lang="es-PE" sz="1700" spc="-112"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 </a:t>
            </a:r>
            <a:r>
              <a:rPr lang="es-PE" sz="1950" spc="-293"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a:t>
            </a:r>
            <a:r>
              <a:rPr lang="es-PE" sz="1700" spc="-21"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VppL</a:t>
            </a:r>
            <a:r>
              <a:rPr lang="es-PE" sz="1700" spc="223"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2</a:t>
            </a:r>
            <a:r>
              <a:rPr lang="es-PE" sz="1700" spc="110"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a:t>
            </a:r>
            <a:r>
              <a:rPr lang="es-PE" sz="1700"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Vppt</a:t>
            </a:r>
            <a:r>
              <a:rPr lang="es-PE" sz="1700" spc="223"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2</a:t>
            </a:r>
            <a:r>
              <a:rPr lang="es-PE" sz="1700" spc="110"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a:t>
            </a:r>
            <a:r>
              <a:rPr lang="es-PE" sz="1700" spc="-18"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Vppv</a:t>
            </a:r>
            <a:r>
              <a:rPr lang="es-PE" sz="1700" spc="18"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2</a:t>
            </a:r>
            <a:r>
              <a:rPr lang="es-PE" sz="1950" spc="-226"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a:t>
            </a:r>
            <a:r>
              <a:rPr lang="es-PE" sz="1700" spc="-25" dirty="0">
                <a:ln w="9525" cap="flat" cmpd="sng" algn="ctr">
                  <a:noFill/>
                  <a:prstDash val="solid"/>
                  <a:round/>
                  <a:headEnd type="none" w="med" len="med"/>
                  <a:tailEnd type="none" w="med" len="med"/>
                </a:ln>
                <a:solidFill>
                  <a:srgbClr val="000000"/>
                </a:solidFill>
                <a:latin typeface="Arial" panose="020B0604020202020204" pitchFamily="34" charset="0"/>
                <a:cs typeface="Arial" panose="020B0604020202020204" pitchFamily="34" charset="0"/>
                <a:sym typeface="Wingdings"/>
              </a:rPr>
              <a:t>0.5</a:t>
            </a:r>
          </a:p>
        </p:txBody>
      </p:sp>
      <p:sp>
        <p:nvSpPr>
          <p:cNvPr id="11" name="Rectángulo 10"/>
          <p:cNvSpPr/>
          <p:nvPr/>
        </p:nvSpPr>
        <p:spPr>
          <a:xfrm>
            <a:off x="1429556" y="4928712"/>
            <a:ext cx="4906851" cy="226118"/>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5619" eaLnBrk="0" fontAlgn="auto" hangingPunct="0">
              <a:lnSpc>
                <a:spcPts val="1648"/>
              </a:lnSpc>
              <a:buSzTx/>
              <a:buFontTx/>
              <a:buNone/>
            </a:pPr>
            <a:r>
              <a:rPr lang="es-PE" spc="-10"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Criterio</a:t>
            </a:r>
            <a:r>
              <a:rPr lang="es-PE" spc="-17"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 </a:t>
            </a:r>
            <a:r>
              <a:rPr lang="es-PE" spc="-20"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de</a:t>
            </a:r>
            <a:r>
              <a:rPr lang="es-PE"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 </a:t>
            </a:r>
            <a:r>
              <a:rPr lang="es-PE" spc="-18"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daño</a:t>
            </a:r>
            <a:r>
              <a:rPr lang="es-PE"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 </a:t>
            </a:r>
            <a:r>
              <a:rPr lang="es-PE" spc="-20"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al</a:t>
            </a:r>
            <a:r>
              <a:rPr lang="es-PE"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 </a:t>
            </a:r>
            <a:r>
              <a:rPr lang="es-PE" spc="-14"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macizo</a:t>
            </a:r>
            <a:r>
              <a:rPr lang="es-PE" spc="-21"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 </a:t>
            </a:r>
            <a:r>
              <a:rPr lang="es-PE" spc="-11" dirty="0">
                <a:ln w="9525" cap="flat" cmpd="sng" algn="ctr">
                  <a:noFill/>
                  <a:prstDash val="solid"/>
                  <a:round/>
                  <a:headEnd type="none" w="med" len="med"/>
                  <a:tailEnd type="none" w="med" len="med"/>
                </a:ln>
                <a:solidFill>
                  <a:schemeClr val="bg1"/>
                </a:solidFill>
                <a:latin typeface="Arial" panose="020B0604020202020204" pitchFamily="34" charset="0"/>
                <a:cs typeface="Arial" panose="020B0604020202020204" pitchFamily="34" charset="0"/>
                <a:sym typeface="Wingdings"/>
              </a:rPr>
              <a:t>rocoso</a:t>
            </a:r>
          </a:p>
        </p:txBody>
      </p:sp>
      <p:sp>
        <p:nvSpPr>
          <p:cNvPr id="12" name="object 11"/>
          <p:cNvSpPr txBox="1"/>
          <p:nvPr>
            <p:custDataLst>
              <p:tags r:id="rId6"/>
            </p:custDataLst>
          </p:nvPr>
        </p:nvSpPr>
        <p:spPr>
          <a:xfrm>
            <a:off x="2101011" y="5886645"/>
            <a:ext cx="4724791" cy="512961"/>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273"/>
              </a:lnSpc>
              <a:buSzTx/>
              <a:buFontTx/>
              <a:buNone/>
            </a:pPr>
            <a:r>
              <a:rPr lang="es-PE" sz="1200" dirty="0" err="1">
                <a:ln w="9525" cap="flat" cmpd="sng" algn="ctr">
                  <a:noFill/>
                  <a:prstDash val="solid"/>
                  <a:round/>
                  <a:headEnd type="none" w="med" len="med"/>
                  <a:tailEnd type="none" w="med" len="med"/>
                </a:ln>
                <a:solidFill>
                  <a:srgbClr val="000000"/>
                </a:solidFill>
                <a:latin typeface="Arial"/>
                <a:sym typeface="Wingdings"/>
              </a:rPr>
              <a:t>VppL</a:t>
            </a:r>
            <a:r>
              <a:rPr lang="es-PE" sz="1200" dirty="0">
                <a:ln w="9525" cap="flat" cmpd="sng" algn="ctr">
                  <a:noFill/>
                  <a:prstDash val="solid"/>
                  <a:round/>
                  <a:headEnd type="none" w="med" len="med"/>
                  <a:tailEnd type="none" w="med" len="med"/>
                </a:ln>
                <a:solidFill>
                  <a:srgbClr val="000000"/>
                </a:solidFill>
                <a:latin typeface="Arial"/>
                <a:sym typeface="Wingdings"/>
              </a:rPr>
              <a:t>: </a:t>
            </a:r>
            <a:r>
              <a:rPr lang="es-PE" sz="1200" spc="-11" dirty="0">
                <a:ln w="9525" cap="flat" cmpd="sng" algn="ctr">
                  <a:noFill/>
                  <a:prstDash val="solid"/>
                  <a:round/>
                  <a:headEnd type="none" w="med" len="med"/>
                  <a:tailEnd type="none" w="med" len="med"/>
                </a:ln>
                <a:solidFill>
                  <a:srgbClr val="000000"/>
                </a:solidFill>
                <a:latin typeface="Arial"/>
                <a:sym typeface="Wingdings"/>
              </a:rPr>
              <a:t>Velocidad</a:t>
            </a:r>
            <a:r>
              <a:rPr lang="es-PE" sz="1200" dirty="0">
                <a:ln w="9525" cap="flat" cmpd="sng" algn="ctr">
                  <a:noFill/>
                  <a:prstDash val="solid"/>
                  <a:round/>
                  <a:headEnd type="none" w="med" len="med"/>
                  <a:tailEnd type="none" w="med" len="med"/>
                </a:ln>
                <a:solidFill>
                  <a:srgbClr val="000000"/>
                </a:solidFill>
                <a:latin typeface="Arial"/>
                <a:sym typeface="Wingdings"/>
              </a:rPr>
              <a:t> pico</a:t>
            </a:r>
            <a:r>
              <a:rPr lang="es-PE" sz="1200" spc="-20"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de partícula longitudinal (mm/s)</a:t>
            </a:r>
          </a:p>
          <a:p>
            <a:pPr eaLnBrk="0" fontAlgn="auto" hangingPunct="0">
              <a:lnSpc>
                <a:spcPts val="1273"/>
              </a:lnSpc>
              <a:spcBef>
                <a:spcPts val="44"/>
              </a:spcBef>
              <a:buSzTx/>
              <a:buFontTx/>
              <a:buNone/>
            </a:pPr>
            <a:r>
              <a:rPr lang="es-PE" sz="1200" dirty="0" err="1">
                <a:ln w="9525" cap="flat" cmpd="sng" algn="ctr">
                  <a:noFill/>
                  <a:prstDash val="solid"/>
                  <a:round/>
                  <a:headEnd type="none" w="med" len="med"/>
                  <a:tailEnd type="none" w="med" len="med"/>
                </a:ln>
                <a:solidFill>
                  <a:srgbClr val="000000"/>
                </a:solidFill>
                <a:latin typeface="Arial"/>
                <a:sym typeface="Wingdings"/>
              </a:rPr>
              <a:t>Vppt</a:t>
            </a:r>
            <a:r>
              <a:rPr lang="es-PE" sz="1200" dirty="0">
                <a:ln w="9525" cap="flat" cmpd="sng" algn="ctr">
                  <a:noFill/>
                  <a:prstDash val="solid"/>
                  <a:round/>
                  <a:headEnd type="none" w="med" len="med"/>
                  <a:tailEnd type="none" w="med" len="med"/>
                </a:ln>
                <a:solidFill>
                  <a:srgbClr val="000000"/>
                </a:solidFill>
                <a:latin typeface="Arial"/>
                <a:sym typeface="Wingdings"/>
              </a:rPr>
              <a:t>: </a:t>
            </a:r>
            <a:r>
              <a:rPr lang="es-PE" sz="1200" spc="-11" dirty="0">
                <a:ln w="9525" cap="flat" cmpd="sng" algn="ctr">
                  <a:noFill/>
                  <a:prstDash val="solid"/>
                  <a:round/>
                  <a:headEnd type="none" w="med" len="med"/>
                  <a:tailEnd type="none" w="med" len="med"/>
                </a:ln>
                <a:solidFill>
                  <a:srgbClr val="000000"/>
                </a:solidFill>
                <a:latin typeface="Arial"/>
                <a:sym typeface="Wingdings"/>
              </a:rPr>
              <a:t>Velocidad</a:t>
            </a:r>
            <a:r>
              <a:rPr lang="es-PE" sz="1200" dirty="0">
                <a:ln w="9525" cap="flat" cmpd="sng" algn="ctr">
                  <a:noFill/>
                  <a:prstDash val="solid"/>
                  <a:round/>
                  <a:headEnd type="none" w="med" len="med"/>
                  <a:tailEnd type="none" w="med" len="med"/>
                </a:ln>
                <a:solidFill>
                  <a:srgbClr val="000000"/>
                </a:solidFill>
                <a:latin typeface="Arial"/>
                <a:sym typeface="Wingdings"/>
              </a:rPr>
              <a:t> pico de partícula</a:t>
            </a:r>
            <a:r>
              <a:rPr lang="es-PE" sz="1200" spc="-18"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transversal</a:t>
            </a:r>
            <a:r>
              <a:rPr lang="es-PE" sz="1200" spc="-17"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(mm/s)</a:t>
            </a:r>
          </a:p>
          <a:p>
            <a:pPr eaLnBrk="0" fontAlgn="auto" hangingPunct="0">
              <a:lnSpc>
                <a:spcPts val="1273"/>
              </a:lnSpc>
              <a:spcBef>
                <a:spcPts val="94"/>
              </a:spcBef>
              <a:buSzTx/>
              <a:buFontTx/>
              <a:buNone/>
            </a:pPr>
            <a:r>
              <a:rPr lang="es-PE" sz="1200" dirty="0" err="1">
                <a:ln w="9525" cap="flat" cmpd="sng" algn="ctr">
                  <a:noFill/>
                  <a:prstDash val="solid"/>
                  <a:round/>
                  <a:headEnd type="none" w="med" len="med"/>
                  <a:tailEnd type="none" w="med" len="med"/>
                </a:ln>
                <a:solidFill>
                  <a:srgbClr val="000000"/>
                </a:solidFill>
                <a:latin typeface="Arial"/>
                <a:sym typeface="Wingdings"/>
              </a:rPr>
              <a:t>Vppv</a:t>
            </a:r>
            <a:r>
              <a:rPr lang="es-PE" sz="1200" dirty="0">
                <a:ln w="9525" cap="flat" cmpd="sng" algn="ctr">
                  <a:noFill/>
                  <a:prstDash val="solid"/>
                  <a:round/>
                  <a:headEnd type="none" w="med" len="med"/>
                  <a:tailEnd type="none" w="med" len="med"/>
                </a:ln>
                <a:solidFill>
                  <a:srgbClr val="000000"/>
                </a:solidFill>
                <a:latin typeface="Arial"/>
                <a:sym typeface="Wingdings"/>
              </a:rPr>
              <a:t>:</a:t>
            </a:r>
            <a:r>
              <a:rPr lang="es-PE" sz="1200" spc="15" dirty="0">
                <a:ln w="9525" cap="flat" cmpd="sng" algn="ctr">
                  <a:noFill/>
                  <a:prstDash val="solid"/>
                  <a:round/>
                  <a:headEnd type="none" w="med" len="med"/>
                  <a:tailEnd type="none" w="med" len="med"/>
                </a:ln>
                <a:solidFill>
                  <a:srgbClr val="000000"/>
                </a:solidFill>
                <a:latin typeface="Arial"/>
                <a:sym typeface="Wingdings"/>
              </a:rPr>
              <a:t> </a:t>
            </a:r>
            <a:r>
              <a:rPr lang="es-PE" sz="1200" spc="-11" dirty="0">
                <a:ln w="9525" cap="flat" cmpd="sng" algn="ctr">
                  <a:noFill/>
                  <a:prstDash val="solid"/>
                  <a:round/>
                  <a:headEnd type="none" w="med" len="med"/>
                  <a:tailEnd type="none" w="med" len="med"/>
                </a:ln>
                <a:solidFill>
                  <a:srgbClr val="000000"/>
                </a:solidFill>
                <a:latin typeface="Arial"/>
                <a:sym typeface="Wingdings"/>
              </a:rPr>
              <a:t>Velocidad</a:t>
            </a:r>
            <a:r>
              <a:rPr lang="es-PE" sz="1200" dirty="0">
                <a:ln w="9525" cap="flat" cmpd="sng" algn="ctr">
                  <a:noFill/>
                  <a:prstDash val="solid"/>
                  <a:round/>
                  <a:headEnd type="none" w="med" len="med"/>
                  <a:tailEnd type="none" w="med" len="med"/>
                </a:ln>
                <a:solidFill>
                  <a:srgbClr val="000000"/>
                </a:solidFill>
                <a:latin typeface="Arial"/>
                <a:sym typeface="Wingdings"/>
              </a:rPr>
              <a:t> pico de partícula vertical (mm/s)</a:t>
            </a:r>
          </a:p>
        </p:txBody>
      </p:sp>
    </p:spTree>
    <p:extLst>
      <p:ext uri="{BB962C8B-B14F-4D97-AF65-F5344CB8AC3E}">
        <p14:creationId xmlns:p14="http://schemas.microsoft.com/office/powerpoint/2010/main" val="3759537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3" y="954923"/>
            <a:ext cx="5875694" cy="4656552"/>
          </a:xfrm>
        </p:spPr>
        <p:txBody>
          <a:bodyPr vert="horz" lIns="91440" tIns="45720" rIns="91440" bIns="45720" rtlCol="0" anchor="ctr">
            <a:normAutofit/>
          </a:bodyPr>
          <a:lstStyle/>
          <a:p>
            <a:pPr algn="ctr"/>
            <a:r>
              <a:rPr lang="en-US" sz="6000" spc="800"/>
              <a:t>Criterios de daño al macizo Rocoso</a:t>
            </a:r>
            <a:br>
              <a:rPr lang="en-US" sz="6000" spc="800"/>
            </a:br>
            <a:endParaRPr lang="en-US" sz="6000" spc="800"/>
          </a:p>
        </p:txBody>
      </p:sp>
      <p:pic>
        <p:nvPicPr>
          <p:cNvPr id="9" name="Imagen 8">
            <a:extLst>
              <a:ext uri="{FF2B5EF4-FFF2-40B4-BE49-F238E27FC236}">
                <a16:creationId xmlns:a16="http://schemas.microsoft.com/office/drawing/2014/main" id="{174A998F-4D0D-4C7B-85C7-DD926D22E604}"/>
              </a:ext>
            </a:extLst>
          </p:cNvPr>
          <p:cNvPicPr>
            <a:picLocks noChangeAspect="1"/>
          </p:cNvPicPr>
          <p:nvPr/>
        </p:nvPicPr>
        <p:blipFill>
          <a:blip r:embed="rId2"/>
          <a:stretch>
            <a:fillRect/>
          </a:stretch>
        </p:blipFill>
        <p:spPr>
          <a:xfrm>
            <a:off x="7609827" y="430739"/>
            <a:ext cx="3938170" cy="2549964"/>
          </a:xfrm>
          <a:prstGeom prst="rect">
            <a:avLst/>
          </a:prstGeom>
        </p:spPr>
      </p:pic>
      <p:pic>
        <p:nvPicPr>
          <p:cNvPr id="7" name="Imagen 6">
            <a:extLst>
              <a:ext uri="{FF2B5EF4-FFF2-40B4-BE49-F238E27FC236}">
                <a16:creationId xmlns:a16="http://schemas.microsoft.com/office/drawing/2014/main" id="{10674CD9-1ED2-4605-A809-8CAF59241087}"/>
              </a:ext>
            </a:extLst>
          </p:cNvPr>
          <p:cNvPicPr>
            <a:picLocks noChangeAspect="1"/>
          </p:cNvPicPr>
          <p:nvPr/>
        </p:nvPicPr>
        <p:blipFill>
          <a:blip r:embed="rId3"/>
          <a:stretch>
            <a:fillRect/>
          </a:stretch>
        </p:blipFill>
        <p:spPr>
          <a:xfrm>
            <a:off x="7609827" y="3804875"/>
            <a:ext cx="3938170" cy="2412129"/>
          </a:xfrm>
          <a:prstGeom prst="rect">
            <a:avLst/>
          </a:prstGeom>
        </p:spPr>
      </p:pic>
      <p:sp>
        <p:nvSpPr>
          <p:cNvPr id="4" name="Marcador de fecha 3">
            <a:extLst>
              <a:ext uri="{FF2B5EF4-FFF2-40B4-BE49-F238E27FC236}">
                <a16:creationId xmlns:a16="http://schemas.microsoft.com/office/drawing/2014/main" id="{DBB47D42-D4E7-4A4B-A33A-CE7AC575401B}"/>
              </a:ext>
            </a:extLst>
          </p:cNvPr>
          <p:cNvSpPr>
            <a:spLocks noGrp="1"/>
          </p:cNvSpPr>
          <p:nvPr>
            <p:ph type="dt" sz="half" idx="10"/>
          </p:nvPr>
        </p:nvSpPr>
        <p:spPr>
          <a:xfrm>
            <a:off x="7790771" y="6375679"/>
            <a:ext cx="2329722" cy="348462"/>
          </a:xfrm>
        </p:spPr>
        <p:txBody>
          <a:bodyPr vert="horz" lIns="91440" tIns="45720" rIns="91440" bIns="45720" rtlCol="0" anchor="ctr">
            <a:normAutofit/>
          </a:bodyPr>
          <a:lstStyle/>
          <a:p>
            <a:pPr defTabSz="914400">
              <a:spcAft>
                <a:spcPts val="600"/>
              </a:spcAft>
            </a:pPr>
            <a:fld id="{B8885B5A-4010-458B-893F-999875AE8472}" type="datetime1">
              <a:rPr lang="en-US" smtClean="0">
                <a:solidFill>
                  <a:schemeClr val="accent1">
                    <a:lumMod val="50000"/>
                  </a:schemeClr>
                </a:solidFill>
              </a:rPr>
              <a:pPr defTabSz="914400">
                <a:spcAft>
                  <a:spcPts val="600"/>
                </a:spcAft>
              </a:pPr>
              <a:t>11/8/2023</a:t>
            </a:fld>
            <a:endParaRPr lang="en-US">
              <a:solidFill>
                <a:schemeClr val="accent1">
                  <a:lumMod val="50000"/>
                </a:schemeClr>
              </a:solidFill>
            </a:endParaRPr>
          </a:p>
        </p:txBody>
      </p:sp>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27</a:t>
            </a:fld>
            <a:endParaRPr lang="en-US">
              <a:solidFill>
                <a:schemeClr val="accent1">
                  <a:lumMod val="50000"/>
                </a:schemeClr>
              </a:solidFill>
            </a:endParaRPr>
          </a:p>
        </p:txBody>
      </p:sp>
    </p:spTree>
    <p:extLst>
      <p:ext uri="{BB962C8B-B14F-4D97-AF65-F5344CB8AC3E}">
        <p14:creationId xmlns:p14="http://schemas.microsoft.com/office/powerpoint/2010/main" val="1844029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3" y="954923"/>
            <a:ext cx="5875694" cy="4656552"/>
          </a:xfrm>
        </p:spPr>
        <p:txBody>
          <a:bodyPr vert="horz" lIns="91440" tIns="45720" rIns="91440" bIns="45720" rtlCol="0" anchor="ctr">
            <a:normAutofit/>
          </a:bodyPr>
          <a:lstStyle/>
          <a:p>
            <a:pPr algn="ctr"/>
            <a:r>
              <a:rPr lang="en-US" sz="6000" spc="800"/>
              <a:t>Criterios de daño al macizo Rocoso</a:t>
            </a:r>
            <a:br>
              <a:rPr lang="en-US" sz="6000" spc="800"/>
            </a:br>
            <a:endParaRPr lang="en-US" sz="6000" spc="800"/>
          </a:p>
        </p:txBody>
      </p:sp>
      <p:pic>
        <p:nvPicPr>
          <p:cNvPr id="10" name="Imagen 9">
            <a:extLst>
              <a:ext uri="{FF2B5EF4-FFF2-40B4-BE49-F238E27FC236}">
                <a16:creationId xmlns:a16="http://schemas.microsoft.com/office/drawing/2014/main" id="{695F82C6-4A03-401C-BCC9-9EDE4AD476C5}"/>
              </a:ext>
            </a:extLst>
          </p:cNvPr>
          <p:cNvPicPr>
            <a:picLocks noChangeAspect="1"/>
          </p:cNvPicPr>
          <p:nvPr/>
        </p:nvPicPr>
        <p:blipFill>
          <a:blip r:embed="rId2"/>
          <a:stretch>
            <a:fillRect/>
          </a:stretch>
        </p:blipFill>
        <p:spPr>
          <a:xfrm>
            <a:off x="7609827" y="499657"/>
            <a:ext cx="3938170" cy="2412129"/>
          </a:xfrm>
          <a:prstGeom prst="rect">
            <a:avLst/>
          </a:prstGeom>
        </p:spPr>
      </p:pic>
      <p:pic>
        <p:nvPicPr>
          <p:cNvPr id="6" name="Imagen 5">
            <a:extLst>
              <a:ext uri="{FF2B5EF4-FFF2-40B4-BE49-F238E27FC236}">
                <a16:creationId xmlns:a16="http://schemas.microsoft.com/office/drawing/2014/main" id="{762E7083-D093-464A-B682-C608EC9D7DF2}"/>
              </a:ext>
            </a:extLst>
          </p:cNvPr>
          <p:cNvPicPr>
            <a:picLocks noChangeAspect="1"/>
          </p:cNvPicPr>
          <p:nvPr/>
        </p:nvPicPr>
        <p:blipFill>
          <a:blip r:embed="rId3"/>
          <a:stretch>
            <a:fillRect/>
          </a:stretch>
        </p:blipFill>
        <p:spPr>
          <a:xfrm>
            <a:off x="7609827" y="3839335"/>
            <a:ext cx="3938170" cy="2343210"/>
          </a:xfrm>
          <a:prstGeom prst="rect">
            <a:avLst/>
          </a:prstGeom>
        </p:spPr>
      </p:pic>
      <p:sp>
        <p:nvSpPr>
          <p:cNvPr id="4" name="Marcador de fecha 3">
            <a:extLst>
              <a:ext uri="{FF2B5EF4-FFF2-40B4-BE49-F238E27FC236}">
                <a16:creationId xmlns:a16="http://schemas.microsoft.com/office/drawing/2014/main" id="{DBB47D42-D4E7-4A4B-A33A-CE7AC575401B}"/>
              </a:ext>
            </a:extLst>
          </p:cNvPr>
          <p:cNvSpPr>
            <a:spLocks noGrp="1"/>
          </p:cNvSpPr>
          <p:nvPr>
            <p:ph type="dt" sz="half" idx="10"/>
          </p:nvPr>
        </p:nvSpPr>
        <p:spPr>
          <a:xfrm>
            <a:off x="7790771" y="6375679"/>
            <a:ext cx="2329722" cy="348462"/>
          </a:xfrm>
        </p:spPr>
        <p:txBody>
          <a:bodyPr vert="horz" lIns="91440" tIns="45720" rIns="91440" bIns="45720" rtlCol="0" anchor="ctr">
            <a:normAutofit/>
          </a:bodyPr>
          <a:lstStyle/>
          <a:p>
            <a:pPr defTabSz="914400">
              <a:spcAft>
                <a:spcPts val="600"/>
              </a:spcAft>
            </a:pPr>
            <a:fld id="{B8885B5A-4010-458B-893F-999875AE8472}" type="datetime1">
              <a:rPr lang="en-US" smtClean="0">
                <a:solidFill>
                  <a:schemeClr val="accent1">
                    <a:lumMod val="50000"/>
                  </a:schemeClr>
                </a:solidFill>
              </a:rPr>
              <a:pPr defTabSz="914400">
                <a:spcAft>
                  <a:spcPts val="600"/>
                </a:spcAft>
              </a:pPr>
              <a:t>11/8/2023</a:t>
            </a:fld>
            <a:endParaRPr lang="en-US">
              <a:solidFill>
                <a:schemeClr val="accent1">
                  <a:lumMod val="50000"/>
                </a:schemeClr>
              </a:solidFill>
            </a:endParaRPr>
          </a:p>
        </p:txBody>
      </p:sp>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28</a:t>
            </a:fld>
            <a:endParaRPr lang="en-US">
              <a:solidFill>
                <a:schemeClr val="accent1">
                  <a:lumMod val="50000"/>
                </a:schemeClr>
              </a:solidFill>
            </a:endParaRPr>
          </a:p>
        </p:txBody>
      </p:sp>
    </p:spTree>
    <p:extLst>
      <p:ext uri="{BB962C8B-B14F-4D97-AF65-F5344CB8AC3E}">
        <p14:creationId xmlns:p14="http://schemas.microsoft.com/office/powerpoint/2010/main" val="189190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3" y="954923"/>
            <a:ext cx="10752938" cy="1430468"/>
          </a:xfrm>
        </p:spPr>
        <p:txBody>
          <a:bodyPr vert="horz" lIns="91440" tIns="45720" rIns="91440" bIns="45720" rtlCol="0" anchor="ctr">
            <a:normAutofit fontScale="90000"/>
          </a:bodyPr>
          <a:lstStyle/>
          <a:p>
            <a:pPr algn="ctr"/>
            <a:r>
              <a:rPr lang="en-US" sz="6000" spc="800" dirty="0" err="1"/>
              <a:t>Criterios</a:t>
            </a:r>
            <a:r>
              <a:rPr lang="en-US" sz="6000" spc="800" dirty="0"/>
              <a:t> de </a:t>
            </a:r>
            <a:r>
              <a:rPr lang="en-US" sz="6000" spc="800" dirty="0" err="1"/>
              <a:t>daño</a:t>
            </a:r>
            <a:r>
              <a:rPr lang="en-US" sz="6000" spc="800" dirty="0"/>
              <a:t> al </a:t>
            </a:r>
            <a:r>
              <a:rPr lang="en-US" sz="6000" spc="800" dirty="0" err="1"/>
              <a:t>macizo</a:t>
            </a:r>
            <a:r>
              <a:rPr lang="en-US" sz="6000" spc="800" dirty="0"/>
              <a:t> </a:t>
            </a:r>
            <a:r>
              <a:rPr lang="en-US" sz="6000" spc="800" dirty="0" err="1"/>
              <a:t>Rocoso</a:t>
            </a:r>
            <a:br>
              <a:rPr lang="en-US" sz="6000" spc="800" dirty="0"/>
            </a:br>
            <a:endParaRPr lang="en-US" sz="6000" spc="800" dirty="0"/>
          </a:p>
        </p:txBody>
      </p:sp>
      <p:pic>
        <p:nvPicPr>
          <p:cNvPr id="9" name="Imagen 8">
            <a:extLst>
              <a:ext uri="{FF2B5EF4-FFF2-40B4-BE49-F238E27FC236}">
                <a16:creationId xmlns:a16="http://schemas.microsoft.com/office/drawing/2014/main" id="{A4A00F62-7B79-426E-8E9E-6965E52A18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286265" y="2333023"/>
            <a:ext cx="4555105" cy="4042656"/>
          </a:xfrm>
          <a:prstGeom prst="rect">
            <a:avLst/>
          </a:prstGeom>
        </p:spPr>
      </p:pic>
      <p:pic>
        <p:nvPicPr>
          <p:cNvPr id="7" name="Imagen 6">
            <a:extLst>
              <a:ext uri="{FF2B5EF4-FFF2-40B4-BE49-F238E27FC236}">
                <a16:creationId xmlns:a16="http://schemas.microsoft.com/office/drawing/2014/main" id="{0A79CF4C-C0F3-4AEA-85B2-73F83E59310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200000"/>
                    </a14:imgEffect>
                  </a14:imgLayer>
                </a14:imgProps>
              </a:ext>
            </a:extLst>
          </a:blip>
          <a:stretch>
            <a:fillRect/>
          </a:stretch>
        </p:blipFill>
        <p:spPr>
          <a:xfrm>
            <a:off x="5005424" y="2177716"/>
            <a:ext cx="6749255" cy="4353270"/>
          </a:xfrm>
          <a:prstGeom prst="rect">
            <a:avLst/>
          </a:prstGeom>
        </p:spPr>
      </p:pic>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29</a:t>
            </a:fld>
            <a:endParaRPr lang="en-US">
              <a:solidFill>
                <a:schemeClr val="accent1">
                  <a:lumMod val="50000"/>
                </a:schemeClr>
              </a:solidFill>
            </a:endParaRPr>
          </a:p>
        </p:txBody>
      </p:sp>
    </p:spTree>
    <p:extLst>
      <p:ext uri="{BB962C8B-B14F-4D97-AF65-F5344CB8AC3E}">
        <p14:creationId xmlns:p14="http://schemas.microsoft.com/office/powerpoint/2010/main" val="113268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5</a:t>
            </a:r>
          </a:p>
        </p:txBody>
      </p:sp>
      <p:sp>
        <p:nvSpPr>
          <p:cNvPr id="5" name="CuadroTexto 4"/>
          <p:cNvSpPr txBox="1"/>
          <p:nvPr/>
        </p:nvSpPr>
        <p:spPr>
          <a:xfrm>
            <a:off x="1087719" y="3611490"/>
            <a:ext cx="8440329" cy="369332"/>
          </a:xfrm>
          <a:prstGeom prst="rect">
            <a:avLst/>
          </a:prstGeom>
          <a:noFill/>
        </p:spPr>
        <p:txBody>
          <a:bodyPr wrap="square" rtlCol="0">
            <a:spAutoFit/>
          </a:bodyPr>
          <a:lstStyle/>
          <a:p>
            <a:pPr lvl="0"/>
            <a:r>
              <a:rPr lang="es-PE" b="1" dirty="0">
                <a:solidFill>
                  <a:schemeClr val="bg1"/>
                </a:solidFill>
              </a:rPr>
              <a:t>CONTROL DE VIBRACIONES EN VOLADURA SUPERFICIAL</a:t>
            </a:r>
            <a:endParaRPr lang="es-PE" dirty="0">
              <a:solidFill>
                <a:schemeClr val="bg1"/>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2" y="954923"/>
            <a:ext cx="8937319" cy="1360333"/>
          </a:xfrm>
        </p:spPr>
        <p:txBody>
          <a:bodyPr vert="horz" lIns="91440" tIns="45720" rIns="91440" bIns="45720" rtlCol="0" anchor="ctr">
            <a:normAutofit fontScale="90000"/>
          </a:bodyPr>
          <a:lstStyle/>
          <a:p>
            <a:pPr algn="ctr"/>
            <a:r>
              <a:rPr lang="en-US" sz="6000" spc="800" dirty="0" err="1"/>
              <a:t>Criterios</a:t>
            </a:r>
            <a:r>
              <a:rPr lang="en-US" sz="6000" spc="800" dirty="0"/>
              <a:t> de </a:t>
            </a:r>
            <a:r>
              <a:rPr lang="en-US" sz="6000" spc="800" dirty="0" err="1"/>
              <a:t>daño</a:t>
            </a:r>
            <a:r>
              <a:rPr lang="en-US" sz="6000" spc="800" dirty="0"/>
              <a:t> al </a:t>
            </a:r>
            <a:r>
              <a:rPr lang="en-US" sz="6000" spc="800" dirty="0" err="1"/>
              <a:t>macizo</a:t>
            </a:r>
            <a:r>
              <a:rPr lang="en-US" sz="6000" spc="800" dirty="0"/>
              <a:t> </a:t>
            </a:r>
            <a:r>
              <a:rPr lang="en-US" sz="6000" spc="800" dirty="0" err="1"/>
              <a:t>Rocoso</a:t>
            </a:r>
            <a:endParaRPr lang="en-US" sz="6000" spc="800" dirty="0"/>
          </a:p>
        </p:txBody>
      </p:sp>
      <p:sp>
        <p:nvSpPr>
          <p:cNvPr id="4" name="Marcador de fecha 3">
            <a:extLst>
              <a:ext uri="{FF2B5EF4-FFF2-40B4-BE49-F238E27FC236}">
                <a16:creationId xmlns:a16="http://schemas.microsoft.com/office/drawing/2014/main" id="{DBB47D42-D4E7-4A4B-A33A-CE7AC575401B}"/>
              </a:ext>
            </a:extLst>
          </p:cNvPr>
          <p:cNvSpPr>
            <a:spLocks noGrp="1"/>
          </p:cNvSpPr>
          <p:nvPr>
            <p:ph type="dt" sz="half" idx="10"/>
          </p:nvPr>
        </p:nvSpPr>
        <p:spPr>
          <a:xfrm>
            <a:off x="7790771" y="6375679"/>
            <a:ext cx="2329722" cy="348462"/>
          </a:xfrm>
        </p:spPr>
        <p:txBody>
          <a:bodyPr vert="horz" lIns="91440" tIns="45720" rIns="91440" bIns="45720" rtlCol="0" anchor="ctr">
            <a:normAutofit/>
          </a:bodyPr>
          <a:lstStyle/>
          <a:p>
            <a:pPr defTabSz="914400">
              <a:spcAft>
                <a:spcPts val="600"/>
              </a:spcAft>
            </a:pPr>
            <a:fld id="{B8885B5A-4010-458B-893F-999875AE8472}" type="datetime1">
              <a:rPr lang="en-US" smtClean="0">
                <a:solidFill>
                  <a:schemeClr val="accent1">
                    <a:lumMod val="50000"/>
                  </a:schemeClr>
                </a:solidFill>
              </a:rPr>
              <a:pPr defTabSz="914400">
                <a:spcAft>
                  <a:spcPts val="600"/>
                </a:spcAft>
              </a:pPr>
              <a:t>11/8/2023</a:t>
            </a:fld>
            <a:endParaRPr lang="en-US">
              <a:solidFill>
                <a:schemeClr val="accent1">
                  <a:lumMod val="50000"/>
                </a:schemeClr>
              </a:solidFill>
            </a:endParaRPr>
          </a:p>
        </p:txBody>
      </p:sp>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30</a:t>
            </a:fld>
            <a:endParaRPr lang="en-US">
              <a:solidFill>
                <a:schemeClr val="accent1">
                  <a:lumMod val="50000"/>
                </a:schemeClr>
              </a:solidFill>
            </a:endParaRPr>
          </a:p>
        </p:txBody>
      </p:sp>
      <p:sp>
        <p:nvSpPr>
          <p:cNvPr id="13" name="object 29">
            <a:extLst>
              <a:ext uri="{FF2B5EF4-FFF2-40B4-BE49-F238E27FC236}">
                <a16:creationId xmlns:a16="http://schemas.microsoft.com/office/drawing/2014/main" id="{31BA6B54-74A1-4CF8-BEFB-54DB1DE0340D}"/>
              </a:ext>
            </a:extLst>
          </p:cNvPr>
          <p:cNvSpPr txBox="1"/>
          <p:nvPr>
            <p:custDataLst>
              <p:tags r:id="rId1"/>
            </p:custDataLst>
          </p:nvPr>
        </p:nvSpPr>
        <p:spPr>
          <a:xfrm>
            <a:off x="1111584" y="2558993"/>
            <a:ext cx="4695652" cy="1243930"/>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648"/>
              </a:lnSpc>
              <a:buSzTx/>
            </a:pPr>
            <a:r>
              <a:rPr lang="es-PE" sz="1500" b="1" spc="-14" dirty="0" err="1">
                <a:ln w="9525" cap="flat" cmpd="sng" algn="ctr">
                  <a:noFill/>
                  <a:prstDash val="solid"/>
                  <a:round/>
                  <a:headEnd type="none" w="med" len="med"/>
                  <a:tailEnd type="none" w="med" len="med"/>
                </a:ln>
                <a:latin typeface="Arial"/>
                <a:sym typeface="Wingdings"/>
              </a:rPr>
              <a:t>Crandell</a:t>
            </a:r>
            <a:r>
              <a:rPr lang="es-PE" sz="1500" b="1" dirty="0">
                <a:ln w="9525" cap="flat" cmpd="sng" algn="ctr">
                  <a:noFill/>
                  <a:prstDash val="solid"/>
                  <a:round/>
                  <a:headEnd type="none" w="med" len="med"/>
                  <a:tailEnd type="none" w="med" len="med"/>
                </a:ln>
                <a:latin typeface="Arial"/>
                <a:sym typeface="Wingdings"/>
              </a:rPr>
              <a:t>:</a:t>
            </a:r>
            <a:r>
              <a:rPr lang="es-PE" sz="1500" b="1" spc="534" dirty="0">
                <a:ln w="9525" cap="flat" cmpd="sng" algn="ctr">
                  <a:noFill/>
                  <a:prstDash val="solid"/>
                  <a:round/>
                  <a:headEnd type="none" w="med" len="med"/>
                  <a:tailEnd type="none" w="med" len="med"/>
                </a:ln>
                <a:latin typeface="Arial"/>
                <a:sym typeface="Wingdings"/>
              </a:rPr>
              <a:t> </a:t>
            </a:r>
          </a:p>
          <a:p>
            <a:pPr eaLnBrk="0" fontAlgn="auto" hangingPunct="0">
              <a:lnSpc>
                <a:spcPts val="1648"/>
              </a:lnSpc>
              <a:buSzTx/>
            </a:pPr>
            <a:endParaRPr lang="es-PE" sz="1500" b="1" spc="534" dirty="0">
              <a:ln w="9525" cap="flat" cmpd="sng" algn="ctr">
                <a:noFill/>
                <a:prstDash val="solid"/>
                <a:round/>
                <a:headEnd type="none" w="med" len="med"/>
                <a:tailEnd type="none" w="med" len="med"/>
              </a:ln>
              <a:latin typeface="Arial"/>
              <a:sym typeface="Wingdings"/>
            </a:endParaRPr>
          </a:p>
          <a:p>
            <a:pPr eaLnBrk="0" fontAlgn="auto" hangingPunct="0">
              <a:lnSpc>
                <a:spcPts val="1648"/>
              </a:lnSpc>
              <a:buSzTx/>
            </a:pPr>
            <a:r>
              <a:rPr lang="es-PE" sz="1500" spc="-11" dirty="0">
                <a:ln w="9525" cap="flat" cmpd="sng" algn="ctr">
                  <a:noFill/>
                  <a:prstDash val="solid"/>
                  <a:round/>
                  <a:headEnd type="none" w="med" len="med"/>
                  <a:tailEnd type="none" w="med" len="med"/>
                </a:ln>
                <a:solidFill>
                  <a:srgbClr val="000000"/>
                </a:solidFill>
                <a:latin typeface="Arial"/>
                <a:sym typeface="Wingdings"/>
              </a:rPr>
              <a:t>Define</a:t>
            </a:r>
            <a:r>
              <a:rPr lang="es-PE" sz="1500" spc="54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spc="551"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concepto</a:t>
            </a:r>
            <a:r>
              <a:rPr lang="es-PE" sz="1500" spc="54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542"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razón</a:t>
            </a:r>
            <a:r>
              <a:rPr lang="es-PE" sz="1500" spc="53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 </a:t>
            </a:r>
            <a:r>
              <a:rPr lang="es-PE" sz="1500" spc="-14" dirty="0">
                <a:ln w="9525" cap="flat" cmpd="sng" algn="ctr">
                  <a:noFill/>
                  <a:prstDash val="solid"/>
                  <a:round/>
                  <a:headEnd type="none" w="med" len="med"/>
                  <a:tailEnd type="none" w="med" len="med"/>
                </a:ln>
                <a:solidFill>
                  <a:srgbClr val="000000"/>
                </a:solidFill>
                <a:latin typeface="Arial"/>
                <a:sym typeface="Wingdings"/>
              </a:rPr>
              <a:t>energía</a:t>
            </a:r>
            <a:r>
              <a:rPr lang="es-PE" sz="1500" spc="175"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(ER),</a:t>
            </a:r>
            <a:r>
              <a:rPr lang="es-PE" sz="1500" spc="172"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como</a:t>
            </a:r>
            <a:r>
              <a:rPr lang="es-PE" sz="1500" spc="19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spc="19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cuadrado</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174"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razón</a:t>
            </a:r>
            <a:r>
              <a:rPr lang="es-PE" sz="1500" spc="17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1122"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aceleración</a:t>
            </a:r>
            <a:r>
              <a:rPr lang="es-PE" sz="1500" spc="113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máxima</a:t>
            </a:r>
            <a:r>
              <a:rPr lang="es-PE" sz="1500" spc="113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1144"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pis/sec</a:t>
            </a:r>
            <a:r>
              <a:rPr lang="es-PE" sz="1500" baseline="29600" dirty="0">
                <a:ln w="9525" cap="flat" cmpd="sng" algn="ctr">
                  <a:noFill/>
                  <a:prstDash val="solid"/>
                  <a:round/>
                  <a:headEnd type="none" w="med" len="med"/>
                  <a:tailEnd type="none" w="med" len="med"/>
                </a:ln>
                <a:solidFill>
                  <a:srgbClr val="000000"/>
                </a:solidFill>
                <a:latin typeface="Arial"/>
                <a:sym typeface="Wingdings"/>
              </a:rPr>
              <a:t>2</a:t>
            </a:r>
            <a:r>
              <a:rPr lang="es-PE" sz="1500" dirty="0">
                <a:ln w="9525" cap="flat" cmpd="sng" algn="ctr">
                  <a:noFill/>
                  <a:prstDash val="solid"/>
                  <a:round/>
                  <a:headEnd type="none" w="med" len="med"/>
                  <a:tailEnd type="none" w="med" len="med"/>
                </a:ln>
                <a:solidFill>
                  <a:srgbClr val="000000"/>
                </a:solidFill>
                <a:latin typeface="Arial"/>
                <a:sym typeface="Wingdings"/>
              </a:rPr>
              <a:t>.</a:t>
            </a:r>
            <a:r>
              <a:rPr lang="es-PE" sz="1500" spc="1122"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1101"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p>
          <a:p>
            <a:pPr eaLnBrk="0" fontAlgn="auto" hangingPunct="0">
              <a:lnSpc>
                <a:spcPts val="1648"/>
              </a:lnSpc>
              <a:spcBef>
                <a:spcPts val="115"/>
              </a:spcBef>
              <a:buSzTx/>
              <a:buFontTx/>
              <a:buNone/>
            </a:pPr>
            <a:r>
              <a:rPr lang="es-PE" sz="1500" spc="-11" dirty="0">
                <a:ln w="9525" cap="flat" cmpd="sng" algn="ctr">
                  <a:noFill/>
                  <a:prstDash val="solid"/>
                  <a:round/>
                  <a:headEnd type="none" w="med" len="med"/>
                  <a:tailEnd type="none" w="med" len="med"/>
                </a:ln>
                <a:solidFill>
                  <a:srgbClr val="000000"/>
                </a:solidFill>
                <a:latin typeface="Arial"/>
                <a:sym typeface="Wingdings"/>
              </a:rPr>
              <a:t>frecuencia</a:t>
            </a:r>
            <a:r>
              <a:rPr lang="es-PE" sz="1500" spc="-2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dirty="0">
                <a:ln w="9525" cap="flat" cmpd="sng" algn="ctr">
                  <a:noFill/>
                  <a:prstDash val="solid"/>
                  <a:round/>
                  <a:headEnd type="none" w="med" len="med"/>
                  <a:tailEnd type="none" w="med" len="med"/>
                </a:ln>
                <a:solidFill>
                  <a:srgbClr val="000000"/>
                </a:solidFill>
                <a:latin typeface="Arial"/>
                <a:sym typeface="Wingdings"/>
              </a:rPr>
              <a:t> ciclos/sec.</a:t>
            </a:r>
          </a:p>
        </p:txBody>
      </p:sp>
      <p:pic>
        <p:nvPicPr>
          <p:cNvPr id="15" name="Imagen 14">
            <a:extLst>
              <a:ext uri="{FF2B5EF4-FFF2-40B4-BE49-F238E27FC236}">
                <a16:creationId xmlns:a16="http://schemas.microsoft.com/office/drawing/2014/main" id="{60735C8D-17BD-4119-97BE-594BFB7C7B61}"/>
              </a:ext>
            </a:extLst>
          </p:cNvPr>
          <p:cNvPicPr>
            <a:picLocks noChangeAspect="1"/>
          </p:cNvPicPr>
          <p:nvPr/>
        </p:nvPicPr>
        <p:blipFill rotWithShape="1">
          <a:blip r:embed="rId7"/>
          <a:srcRect l="19975" t="45860" r="33008" b="25749"/>
          <a:stretch/>
        </p:blipFill>
        <p:spPr>
          <a:xfrm>
            <a:off x="1111584" y="4090417"/>
            <a:ext cx="4695652" cy="1360333"/>
          </a:xfrm>
          <a:prstGeom prst="rect">
            <a:avLst/>
          </a:prstGeom>
        </p:spPr>
      </p:pic>
      <p:pic>
        <p:nvPicPr>
          <p:cNvPr id="17" name="Imagen 16">
            <a:extLst>
              <a:ext uri="{FF2B5EF4-FFF2-40B4-BE49-F238E27FC236}">
                <a16:creationId xmlns:a16="http://schemas.microsoft.com/office/drawing/2014/main" id="{4BD3E34D-4731-43DF-BC75-1B49CAC90CD5}"/>
              </a:ext>
            </a:extLst>
          </p:cNvPr>
          <p:cNvPicPr>
            <a:picLocks noChangeAspect="1"/>
          </p:cNvPicPr>
          <p:nvPr/>
        </p:nvPicPr>
        <p:blipFill rotWithShape="1">
          <a:blip r:embed="rId8"/>
          <a:srcRect l="46163" t="22315" r="34988" b="67109"/>
          <a:stretch/>
        </p:blipFill>
        <p:spPr>
          <a:xfrm>
            <a:off x="3425662" y="5664621"/>
            <a:ext cx="2207602" cy="440062"/>
          </a:xfrm>
          <a:prstGeom prst="rect">
            <a:avLst/>
          </a:prstGeom>
        </p:spPr>
      </p:pic>
      <p:sp>
        <p:nvSpPr>
          <p:cNvPr id="19" name="object 6">
            <a:extLst>
              <a:ext uri="{FF2B5EF4-FFF2-40B4-BE49-F238E27FC236}">
                <a16:creationId xmlns:a16="http://schemas.microsoft.com/office/drawing/2014/main" id="{AD738BA6-78C6-4AC9-BFB2-2E5A485F2436}"/>
              </a:ext>
            </a:extLst>
          </p:cNvPr>
          <p:cNvSpPr txBox="1"/>
          <p:nvPr>
            <p:custDataLst>
              <p:tags r:id="rId2"/>
            </p:custDataLst>
          </p:nvPr>
        </p:nvSpPr>
        <p:spPr>
          <a:xfrm>
            <a:off x="925623" y="5782060"/>
            <a:ext cx="2527352" cy="205184"/>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648"/>
              </a:lnSpc>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donde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se</a:t>
            </a:r>
            <a:r>
              <a:rPr lang="es-PE" sz="1500" spc="-2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puede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obtener:</a:t>
            </a:r>
          </a:p>
        </p:txBody>
      </p:sp>
      <p:sp>
        <p:nvSpPr>
          <p:cNvPr id="21" name="object 8">
            <a:extLst>
              <a:ext uri="{FF2B5EF4-FFF2-40B4-BE49-F238E27FC236}">
                <a16:creationId xmlns:a16="http://schemas.microsoft.com/office/drawing/2014/main" id="{5DEEEE77-7DB8-4A8C-9EAD-D03AFFE66883}"/>
              </a:ext>
            </a:extLst>
          </p:cNvPr>
          <p:cNvSpPr txBox="1"/>
          <p:nvPr>
            <p:custDataLst>
              <p:tags r:id="rId3"/>
            </p:custDataLst>
          </p:nvPr>
        </p:nvSpPr>
        <p:spPr>
          <a:xfrm>
            <a:off x="7230902" y="2546290"/>
            <a:ext cx="4639670"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De</a:t>
            </a:r>
            <a:r>
              <a:rPr lang="es-PE" sz="1500" spc="49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donde</a:t>
            </a:r>
            <a:r>
              <a:rPr lang="es-PE" sz="1500" spc="494"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se</a:t>
            </a:r>
            <a:r>
              <a:rPr lang="es-PE" sz="1500" spc="482"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puede</a:t>
            </a:r>
            <a:r>
              <a:rPr lang="es-PE" sz="1500" spc="498"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deducir</a:t>
            </a:r>
            <a:r>
              <a:rPr lang="es-PE" sz="1500" spc="49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498"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486"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razón</a:t>
            </a:r>
            <a:r>
              <a:rPr lang="es-PE" sz="1500" spc="48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 </a:t>
            </a:r>
            <a:r>
              <a:rPr lang="es-PE" sz="1500" spc="-14" dirty="0">
                <a:ln w="9525" cap="flat" cmpd="sng" algn="ctr">
                  <a:noFill/>
                  <a:prstDash val="solid"/>
                  <a:round/>
                  <a:headEnd type="none" w="med" len="med"/>
                  <a:tailEnd type="none" w="med" len="med"/>
                </a:ln>
                <a:solidFill>
                  <a:srgbClr val="000000"/>
                </a:solidFill>
                <a:latin typeface="Arial"/>
                <a:sym typeface="Wingdings"/>
              </a:rPr>
              <a:t>energía</a:t>
            </a:r>
            <a:r>
              <a:rPr lang="es-PE" sz="1500" spc="89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es</a:t>
            </a:r>
            <a:r>
              <a:rPr lang="es-PE" sz="1500" spc="914"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proporcional</a:t>
            </a:r>
            <a:r>
              <a:rPr lang="es-PE" sz="1500" spc="91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91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cuadrado</a:t>
            </a:r>
            <a:r>
              <a:rPr lang="es-PE" sz="1500" spc="90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902"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 </a:t>
            </a:r>
            <a:r>
              <a:rPr lang="es-PE" sz="1500" spc="-18" dirty="0">
                <a:ln w="9525" cap="flat" cmpd="sng" algn="ctr">
                  <a:noFill/>
                  <a:prstDash val="solid"/>
                  <a:round/>
                  <a:headEnd type="none" w="med" len="med"/>
                  <a:tailEnd type="none" w="med" len="med"/>
                </a:ln>
                <a:solidFill>
                  <a:srgbClr val="000000"/>
                </a:solidFill>
                <a:latin typeface="Arial"/>
                <a:sym typeface="Wingdings"/>
              </a:rPr>
              <a:t>máxima</a:t>
            </a:r>
            <a:r>
              <a:rPr lang="es-PE" sz="1500" spc="73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velocidad;</a:t>
            </a:r>
            <a:r>
              <a:rPr lang="es-PE" sz="1500" spc="74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también,</a:t>
            </a:r>
            <a:r>
              <a:rPr lang="es-PE" sz="1500" spc="744" dirty="0">
                <a:ln w="9525" cap="flat" cmpd="sng" algn="ctr">
                  <a:noFill/>
                  <a:prstDash val="solid"/>
                  <a:round/>
                  <a:headEnd type="none" w="med" len="med"/>
                  <a:tailEnd type="none" w="med" len="med"/>
                </a:ln>
                <a:solidFill>
                  <a:srgbClr val="000000"/>
                </a:solidFill>
                <a:latin typeface="Arial"/>
                <a:sym typeface="Wingdings"/>
              </a:rPr>
              <a:t> </a:t>
            </a:r>
            <a:r>
              <a:rPr lang="es-PE" sz="1500" b="1" spc="-14" dirty="0" err="1">
                <a:ln w="9525" cap="flat" cmpd="sng" algn="ctr">
                  <a:noFill/>
                  <a:prstDash val="solid"/>
                  <a:round/>
                  <a:headEnd type="none" w="med" len="med"/>
                  <a:tailEnd type="none" w="med" len="med"/>
                </a:ln>
                <a:solidFill>
                  <a:srgbClr val="000000"/>
                </a:solidFill>
                <a:latin typeface="Arial"/>
                <a:sym typeface="Wingdings"/>
              </a:rPr>
              <a:t>Crandell</a:t>
            </a:r>
            <a:r>
              <a:rPr lang="es-PE" sz="1500" b="1" spc="74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postula </a:t>
            </a:r>
            <a:r>
              <a:rPr lang="es-PE" sz="1500" spc="-18" dirty="0">
                <a:ln w="9525" cap="flat" cmpd="sng" algn="ctr">
                  <a:noFill/>
                  <a:prstDash val="solid"/>
                  <a:round/>
                  <a:headEnd type="none" w="med" len="med"/>
                  <a:tailEnd type="none" w="med" len="med"/>
                </a:ln>
                <a:solidFill>
                  <a:srgbClr val="000000"/>
                </a:solidFill>
                <a:latin typeface="Arial"/>
                <a:sym typeface="Wingdings"/>
              </a:rPr>
              <a:t>que:</a:t>
            </a:r>
          </a:p>
        </p:txBody>
      </p:sp>
      <p:sp>
        <p:nvSpPr>
          <p:cNvPr id="23" name="object 9">
            <a:extLst>
              <a:ext uri="{FF2B5EF4-FFF2-40B4-BE49-F238E27FC236}">
                <a16:creationId xmlns:a16="http://schemas.microsoft.com/office/drawing/2014/main" id="{9724CB8C-4CDE-4F22-B10B-83BB712A4006}"/>
              </a:ext>
            </a:extLst>
          </p:cNvPr>
          <p:cNvSpPr txBox="1"/>
          <p:nvPr>
            <p:custDataLst>
              <p:tags r:id="rId4"/>
            </p:custDataLst>
          </p:nvPr>
        </p:nvSpPr>
        <p:spPr>
          <a:xfrm>
            <a:off x="7280305" y="3298855"/>
            <a:ext cx="4738712" cy="461665"/>
          </a:xfrm>
          <a:prstGeom prst="rect">
            <a:avLst/>
          </a:prstGeom>
          <a:noFill/>
          <a:ln w="9525" cap="flat" cmpd="sng" algn="ctr">
            <a:noFill/>
            <a:prstDash val="solid"/>
            <a:round/>
            <a:headEnd type="none" w="med" len="med"/>
            <a:tailEnd type="none" w="med" len="med"/>
          </a:ln>
        </p:spPr>
        <p:txBody>
          <a:bodyPr wrap="square" lIns="0" tIns="0" rIns="0" bIns="0">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6pPr>
            <a:lvl7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7pPr>
            <a:lvl8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8pPr>
            <a:lvl9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9pPr>
          </a:lstStyle>
          <a:p>
            <a:pPr>
              <a:lnSpc>
                <a:spcPts val="1800"/>
              </a:lnSpc>
            </a:pPr>
            <a:r>
              <a:rPr lang="ru-RU" altLang="es-PE" sz="1500" dirty="0">
                <a:solidFill>
                  <a:srgbClr val="000000"/>
                </a:solidFill>
                <a:latin typeface="Arial" panose="020B0604020202020204" pitchFamily="34" charset="0"/>
              </a:rPr>
              <a:t>Si, ER </a:t>
            </a:r>
            <a:r>
              <a:rPr lang="ru-RU" altLang="es-PE" sz="1500" dirty="0">
                <a:solidFill>
                  <a:srgbClr val="000000"/>
                </a:solidFill>
                <a:latin typeface="VTIHSP+Symbol" charset="0"/>
                <a:cs typeface="VTIHSP+Symbol" charset="0"/>
              </a:rPr>
              <a:t>&lt;</a:t>
            </a:r>
            <a:r>
              <a:rPr lang="ru-RU" altLang="es-PE" sz="1500" dirty="0">
                <a:solidFill>
                  <a:srgbClr val="000000"/>
                </a:solidFill>
                <a:latin typeface="Times New Roman" panose="02020603050405020304" pitchFamily="18" charset="0"/>
                <a:cs typeface="Times New Roman" panose="02020603050405020304" pitchFamily="18" charset="0"/>
              </a:rPr>
              <a:t> </a:t>
            </a:r>
            <a:r>
              <a:rPr lang="ru-RU" altLang="es-PE" sz="1500" dirty="0">
                <a:solidFill>
                  <a:srgbClr val="000000"/>
                </a:solidFill>
                <a:latin typeface="Arial" panose="020B0604020202020204" pitchFamily="34" charset="0"/>
              </a:rPr>
              <a:t>3 el daño es mínimo, en este caso la</a:t>
            </a:r>
            <a:r>
              <a:rPr lang="es-PE" altLang="es-PE" sz="1500" dirty="0">
                <a:solidFill>
                  <a:srgbClr val="000000"/>
                </a:solidFill>
                <a:latin typeface="Arial" panose="020B0604020202020204" pitchFamily="34" charset="0"/>
              </a:rPr>
              <a:t> </a:t>
            </a:r>
            <a:r>
              <a:rPr lang="ru-RU" altLang="es-PE" sz="1500" dirty="0">
                <a:solidFill>
                  <a:srgbClr val="000000"/>
                </a:solidFill>
                <a:latin typeface="Arial" panose="020B0604020202020204" pitchFamily="34" charset="0"/>
              </a:rPr>
              <a:t>condición es segura.</a:t>
            </a:r>
          </a:p>
        </p:txBody>
      </p:sp>
      <p:sp>
        <p:nvSpPr>
          <p:cNvPr id="25" name="object 10">
            <a:extLst>
              <a:ext uri="{FF2B5EF4-FFF2-40B4-BE49-F238E27FC236}">
                <a16:creationId xmlns:a16="http://schemas.microsoft.com/office/drawing/2014/main" id="{10718B02-9BC2-42E7-A00E-62270E63DE8B}"/>
              </a:ext>
            </a:extLst>
          </p:cNvPr>
          <p:cNvSpPr txBox="1"/>
          <p:nvPr>
            <p:custDataLst>
              <p:tags r:id="rId5"/>
            </p:custDataLst>
          </p:nvPr>
        </p:nvSpPr>
        <p:spPr>
          <a:xfrm>
            <a:off x="7230902" y="3859584"/>
            <a:ext cx="4564650" cy="461665"/>
          </a:xfrm>
          <a:prstGeom prst="rect">
            <a:avLst/>
          </a:prstGeom>
          <a:noFill/>
          <a:ln w="9525" cap="flat" cmpd="sng" algn="ctr">
            <a:noFill/>
            <a:prstDash val="solid"/>
            <a:round/>
            <a:headEnd type="none" w="med" len="med"/>
            <a:tailEnd type="none" w="med" len="med"/>
          </a:ln>
        </p:spPr>
        <p:txBody>
          <a:bodyPr wrap="square" lIns="0" tIns="0" rIns="0" bIns="0">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6pPr>
            <a:lvl7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7pPr>
            <a:lvl8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8pPr>
            <a:lvl9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9pPr>
          </a:lstStyle>
          <a:p>
            <a:pPr>
              <a:lnSpc>
                <a:spcPts val="1800"/>
              </a:lnSpc>
            </a:pPr>
            <a:r>
              <a:rPr lang="ru-RU" altLang="es-PE" sz="1500" dirty="0">
                <a:latin typeface="Arial" panose="020B0604020202020204" pitchFamily="34" charset="0"/>
              </a:rPr>
              <a:t>Si, ER </a:t>
            </a:r>
            <a:r>
              <a:rPr lang="ru-RU" altLang="es-PE" sz="1500" dirty="0">
                <a:latin typeface="VTIHSP+Symbol" charset="0"/>
                <a:cs typeface="VTIHSP+Symbol" charset="0"/>
              </a:rPr>
              <a:t>&gt;</a:t>
            </a:r>
            <a:r>
              <a:rPr lang="ru-RU" altLang="es-PE" sz="1500" dirty="0">
                <a:latin typeface="Times New Roman" panose="02020603050405020304" pitchFamily="18" charset="0"/>
                <a:cs typeface="Times New Roman" panose="02020603050405020304" pitchFamily="18" charset="0"/>
              </a:rPr>
              <a:t> </a:t>
            </a:r>
            <a:r>
              <a:rPr lang="ru-RU" altLang="es-PE" sz="1500" dirty="0">
                <a:latin typeface="Arial" panose="020B0604020202020204" pitchFamily="34" charset="0"/>
              </a:rPr>
              <a:t>6 en este la probabilidad de daño es</a:t>
            </a:r>
            <a:r>
              <a:rPr lang="es-PE" altLang="es-PE" sz="1500" dirty="0">
                <a:latin typeface="Arial" panose="020B0604020202020204" pitchFamily="34" charset="0"/>
              </a:rPr>
              <a:t> </a:t>
            </a:r>
            <a:r>
              <a:rPr lang="ru-RU" altLang="es-PE" sz="1500" dirty="0">
                <a:latin typeface="Arial" panose="020B0604020202020204" pitchFamily="34" charset="0"/>
              </a:rPr>
              <a:t>eminente.</a:t>
            </a:r>
          </a:p>
        </p:txBody>
      </p:sp>
      <p:pic>
        <p:nvPicPr>
          <p:cNvPr id="26" name="Imagen 25">
            <a:extLst>
              <a:ext uri="{FF2B5EF4-FFF2-40B4-BE49-F238E27FC236}">
                <a16:creationId xmlns:a16="http://schemas.microsoft.com/office/drawing/2014/main" id="{1B309291-E150-42BA-9752-6DD74B5CE134}"/>
              </a:ext>
            </a:extLst>
          </p:cNvPr>
          <p:cNvPicPr>
            <a:picLocks noChangeAspect="1"/>
          </p:cNvPicPr>
          <p:nvPr/>
        </p:nvPicPr>
        <p:blipFill rotWithShape="1">
          <a:blip r:embed="rId9"/>
          <a:srcRect l="26408" t="33231" r="41818" b="47227"/>
          <a:stretch/>
        </p:blipFill>
        <p:spPr>
          <a:xfrm>
            <a:off x="7978862" y="4585087"/>
            <a:ext cx="3068729" cy="867805"/>
          </a:xfrm>
          <a:prstGeom prst="rect">
            <a:avLst/>
          </a:prstGeom>
        </p:spPr>
      </p:pic>
    </p:spTree>
    <p:extLst>
      <p:ext uri="{BB962C8B-B14F-4D97-AF65-F5344CB8AC3E}">
        <p14:creationId xmlns:p14="http://schemas.microsoft.com/office/powerpoint/2010/main" val="2980860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3" y="289048"/>
            <a:ext cx="10082895" cy="1455498"/>
          </a:xfrm>
        </p:spPr>
        <p:txBody>
          <a:bodyPr vert="horz" lIns="91440" tIns="45720" rIns="91440" bIns="45720" rtlCol="0" anchor="ctr">
            <a:normAutofit fontScale="90000"/>
          </a:bodyPr>
          <a:lstStyle/>
          <a:p>
            <a:pPr algn="ctr"/>
            <a:r>
              <a:rPr lang="en-US" sz="6000" spc="800" dirty="0" err="1"/>
              <a:t>Criterios</a:t>
            </a:r>
            <a:r>
              <a:rPr lang="en-US" sz="6000" spc="800" dirty="0"/>
              <a:t> de </a:t>
            </a:r>
            <a:r>
              <a:rPr lang="en-US" sz="6000" spc="800" dirty="0" err="1"/>
              <a:t>daño</a:t>
            </a:r>
            <a:r>
              <a:rPr lang="en-US" sz="6000" spc="800" dirty="0"/>
              <a:t> al </a:t>
            </a:r>
            <a:r>
              <a:rPr lang="en-US" sz="6000" spc="800" dirty="0" err="1"/>
              <a:t>macizo</a:t>
            </a:r>
            <a:r>
              <a:rPr lang="en-US" sz="6000" spc="800" dirty="0"/>
              <a:t> </a:t>
            </a:r>
            <a:r>
              <a:rPr lang="en-US" sz="6000" spc="800" dirty="0" err="1"/>
              <a:t>Rocoso</a:t>
            </a:r>
            <a:endParaRPr lang="en-US" sz="6000" spc="800" dirty="0"/>
          </a:p>
        </p:txBody>
      </p:sp>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31</a:t>
            </a:fld>
            <a:endParaRPr lang="en-US">
              <a:solidFill>
                <a:schemeClr val="accent1">
                  <a:lumMod val="50000"/>
                </a:schemeClr>
              </a:solidFill>
            </a:endParaRPr>
          </a:p>
        </p:txBody>
      </p:sp>
      <p:sp>
        <p:nvSpPr>
          <p:cNvPr id="27" name="CuadroTexto 26">
            <a:extLst>
              <a:ext uri="{FF2B5EF4-FFF2-40B4-BE49-F238E27FC236}">
                <a16:creationId xmlns:a16="http://schemas.microsoft.com/office/drawing/2014/main" id="{079C16F6-055C-4B5B-8233-ED28E640527A}"/>
              </a:ext>
            </a:extLst>
          </p:cNvPr>
          <p:cNvSpPr txBox="1"/>
          <p:nvPr/>
        </p:nvSpPr>
        <p:spPr>
          <a:xfrm>
            <a:off x="406650" y="2026747"/>
            <a:ext cx="4967107" cy="369332"/>
          </a:xfrm>
          <a:prstGeom prst="rect">
            <a:avLst/>
          </a:prstGeom>
          <a:noFill/>
        </p:spPr>
        <p:txBody>
          <a:bodyPr wrap="square">
            <a:spAutoFit/>
          </a:bodyPr>
          <a:lstStyle/>
          <a:p>
            <a:r>
              <a:rPr lang="es-PE" sz="1800" b="1" spc="-14" dirty="0" err="1">
                <a:ln w="9525" cap="flat" cmpd="sng" algn="ctr">
                  <a:noFill/>
                  <a:prstDash val="solid"/>
                  <a:round/>
                  <a:headEnd type="none" w="med" len="med"/>
                  <a:tailEnd type="none" w="med" len="med"/>
                </a:ln>
                <a:latin typeface="Arial"/>
                <a:sym typeface="Wingdings"/>
              </a:rPr>
              <a:t>Langerfors</a:t>
            </a:r>
            <a:r>
              <a:rPr lang="es-PE" sz="1800" b="1" spc="-14" dirty="0">
                <a:ln w="9525" cap="flat" cmpd="sng" algn="ctr">
                  <a:noFill/>
                  <a:prstDash val="solid"/>
                  <a:round/>
                  <a:headEnd type="none" w="med" len="med"/>
                  <a:tailEnd type="none" w="med" len="med"/>
                </a:ln>
                <a:latin typeface="Arial"/>
                <a:sym typeface="Wingdings"/>
              </a:rPr>
              <a:t>,</a:t>
            </a:r>
            <a:r>
              <a:rPr lang="es-PE" sz="1800" b="1" spc="682" dirty="0">
                <a:ln w="9525" cap="flat" cmpd="sng" algn="ctr">
                  <a:noFill/>
                  <a:prstDash val="solid"/>
                  <a:round/>
                  <a:headEnd type="none" w="med" len="med"/>
                  <a:tailEnd type="none" w="med" len="med"/>
                </a:ln>
                <a:latin typeface="Arial"/>
                <a:sym typeface="Wingdings"/>
              </a:rPr>
              <a:t> </a:t>
            </a:r>
            <a:r>
              <a:rPr lang="es-PE" sz="1800" b="1" spc="-10" dirty="0" err="1">
                <a:ln w="9525" cap="flat" cmpd="sng" algn="ctr">
                  <a:noFill/>
                  <a:prstDash val="solid"/>
                  <a:round/>
                  <a:headEnd type="none" w="med" len="med"/>
                  <a:tailEnd type="none" w="med" len="med"/>
                </a:ln>
                <a:latin typeface="Arial"/>
                <a:sym typeface="Wingdings"/>
              </a:rPr>
              <a:t>Kihlstrom</a:t>
            </a:r>
            <a:r>
              <a:rPr lang="es-PE" sz="1800" b="1" spc="657" dirty="0">
                <a:ln w="9525" cap="flat" cmpd="sng" algn="ctr">
                  <a:noFill/>
                  <a:prstDash val="solid"/>
                  <a:round/>
                  <a:headEnd type="none" w="med" len="med"/>
                  <a:tailEnd type="none" w="med" len="med"/>
                </a:ln>
                <a:latin typeface="Arial"/>
                <a:sym typeface="Wingdings"/>
              </a:rPr>
              <a:t> </a:t>
            </a:r>
            <a:r>
              <a:rPr lang="es-PE" sz="1800" b="1" dirty="0">
                <a:ln w="9525" cap="flat" cmpd="sng" algn="ctr">
                  <a:noFill/>
                  <a:prstDash val="solid"/>
                  <a:round/>
                  <a:headEnd type="none" w="med" len="med"/>
                  <a:tailEnd type="none" w="med" len="med"/>
                </a:ln>
                <a:latin typeface="Arial"/>
                <a:sym typeface="Wingdings"/>
              </a:rPr>
              <a:t>&amp;</a:t>
            </a:r>
            <a:r>
              <a:rPr lang="es-PE" sz="1800" b="1" spc="650" dirty="0">
                <a:ln w="9525" cap="flat" cmpd="sng" algn="ctr">
                  <a:noFill/>
                  <a:prstDash val="solid"/>
                  <a:round/>
                  <a:headEnd type="none" w="med" len="med"/>
                  <a:tailEnd type="none" w="med" len="med"/>
                </a:ln>
                <a:latin typeface="Arial"/>
                <a:sym typeface="Wingdings"/>
              </a:rPr>
              <a:t> </a:t>
            </a:r>
            <a:r>
              <a:rPr lang="es-PE" sz="1800" b="1" spc="-18" dirty="0" err="1">
                <a:ln w="9525" cap="flat" cmpd="sng" algn="ctr">
                  <a:noFill/>
                  <a:prstDash val="solid"/>
                  <a:round/>
                  <a:headEnd type="none" w="med" len="med"/>
                  <a:tailEnd type="none" w="med" len="med"/>
                </a:ln>
                <a:latin typeface="Arial"/>
                <a:sym typeface="Wingdings"/>
              </a:rPr>
              <a:t>Weterburg</a:t>
            </a:r>
            <a:r>
              <a:rPr lang="es-PE" sz="1800" b="1" spc="-18" dirty="0">
                <a:ln w="9525" cap="flat" cmpd="sng" algn="ctr">
                  <a:noFill/>
                  <a:prstDash val="solid"/>
                  <a:round/>
                  <a:headEnd type="none" w="med" len="med"/>
                  <a:tailEnd type="none" w="med" len="med"/>
                </a:ln>
                <a:latin typeface="Arial"/>
                <a:sym typeface="Wingdings"/>
              </a:rPr>
              <a:t>:</a:t>
            </a:r>
            <a:r>
              <a:rPr lang="es-PE" sz="1800" b="1" spc="684" dirty="0">
                <a:ln w="9525" cap="flat" cmpd="sng" algn="ctr">
                  <a:noFill/>
                  <a:prstDash val="solid"/>
                  <a:round/>
                  <a:headEnd type="none" w="med" len="med"/>
                  <a:tailEnd type="none" w="med" len="med"/>
                </a:ln>
                <a:latin typeface="Arial"/>
                <a:sym typeface="Wingdings"/>
              </a:rPr>
              <a:t> </a:t>
            </a:r>
            <a:endParaRPr lang="es-PE" dirty="0"/>
          </a:p>
        </p:txBody>
      </p:sp>
      <p:sp>
        <p:nvSpPr>
          <p:cNvPr id="28" name="object 10">
            <a:extLst>
              <a:ext uri="{FF2B5EF4-FFF2-40B4-BE49-F238E27FC236}">
                <a16:creationId xmlns:a16="http://schemas.microsoft.com/office/drawing/2014/main" id="{4FD25400-9BA7-4715-BD9D-DEE6EC2A1C38}"/>
              </a:ext>
            </a:extLst>
          </p:cNvPr>
          <p:cNvSpPr txBox="1"/>
          <p:nvPr>
            <p:custDataLst>
              <p:tags r:id="rId1"/>
            </p:custDataLst>
          </p:nvPr>
        </p:nvSpPr>
        <p:spPr>
          <a:xfrm>
            <a:off x="224118" y="2678280"/>
            <a:ext cx="4823851" cy="820738"/>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 Estos investigadores definen el daño como proporcional</a:t>
            </a:r>
            <a:r>
              <a:rPr lang="es-PE" sz="1500" spc="177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1776"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producto</a:t>
            </a:r>
            <a:r>
              <a:rPr lang="es-PE" sz="1500" spc="176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entre</a:t>
            </a:r>
            <a:r>
              <a:rPr lang="es-PE" sz="1500" spc="1765" dirty="0">
                <a:ln w="9525" cap="flat" cmpd="sng" algn="ctr">
                  <a:noFill/>
                  <a:prstDash val="solid"/>
                  <a:round/>
                  <a:headEnd type="none" w="med" len="med"/>
                  <a:tailEnd type="none" w="med" len="med"/>
                </a:ln>
                <a:solidFill>
                  <a:srgbClr val="000000"/>
                </a:solidFill>
                <a:latin typeface="Arial"/>
                <a:sym typeface="Wingdings"/>
              </a:rPr>
              <a:t> </a:t>
            </a:r>
            <a:r>
              <a:rPr lang="es-PE" sz="1500" spc="-21" dirty="0">
                <a:ln w="9525" cap="flat" cmpd="sng" algn="ctr">
                  <a:noFill/>
                  <a:prstDash val="solid"/>
                  <a:round/>
                  <a:headEnd type="none" w="med" len="med"/>
                  <a:tailEnd type="none" w="med" len="med"/>
                </a:ln>
                <a:solidFill>
                  <a:srgbClr val="000000"/>
                </a:solidFill>
                <a:latin typeface="Arial"/>
                <a:sym typeface="Wingdings"/>
              </a:rPr>
              <a:t>máximo </a:t>
            </a:r>
            <a:r>
              <a:rPr lang="es-PE" sz="1500" spc="-15" dirty="0">
                <a:ln w="9525" cap="flat" cmpd="sng" algn="ctr">
                  <a:noFill/>
                  <a:prstDash val="solid"/>
                  <a:round/>
                  <a:headEnd type="none" w="med" len="med"/>
                  <a:tailEnd type="none" w="med" len="med"/>
                </a:ln>
                <a:solidFill>
                  <a:srgbClr val="000000"/>
                </a:solidFill>
                <a:latin typeface="Arial"/>
                <a:sym typeface="Wingdings"/>
              </a:rPr>
              <a:t>desplazamiento</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81"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partículas</a:t>
            </a:r>
            <a:r>
              <a:rPr lang="es-PE" sz="1500" spc="8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3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54"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frecuencia, </a:t>
            </a:r>
            <a:r>
              <a:rPr lang="es-PE" sz="1500" dirty="0">
                <a:ln w="9525" cap="flat" cmpd="sng" algn="ctr">
                  <a:noFill/>
                  <a:prstDash val="solid"/>
                  <a:round/>
                  <a:headEnd type="none" w="med" len="med"/>
                  <a:tailEnd type="none" w="med" len="med"/>
                </a:ln>
                <a:solidFill>
                  <a:srgbClr val="000000"/>
                </a:solidFill>
                <a:latin typeface="Arial"/>
                <a:sym typeface="Wingdings"/>
              </a:rPr>
              <a:t>lo</a:t>
            </a:r>
            <a:r>
              <a:rPr lang="es-PE" sz="1500" spc="989"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dicho</a:t>
            </a:r>
            <a:r>
              <a:rPr lang="es-PE" sz="1500" spc="994"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anteriormente</a:t>
            </a:r>
            <a:r>
              <a:rPr lang="es-PE" sz="1500" spc="99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se</a:t>
            </a:r>
            <a:r>
              <a:rPr lang="es-PE" sz="1500" spc="98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puede</a:t>
            </a:r>
            <a:r>
              <a:rPr lang="es-PE" sz="1500" spc="998"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expresar matemáticamente,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como</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sigue:</a:t>
            </a:r>
          </a:p>
        </p:txBody>
      </p:sp>
      <p:pic>
        <p:nvPicPr>
          <p:cNvPr id="29" name="Imagen 28">
            <a:extLst>
              <a:ext uri="{FF2B5EF4-FFF2-40B4-BE49-F238E27FC236}">
                <a16:creationId xmlns:a16="http://schemas.microsoft.com/office/drawing/2014/main" id="{B0F33027-E412-47F6-9209-5E0BFC125FAD}"/>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Effect>
                      <a14:saturation sat="200000"/>
                    </a14:imgEffect>
                    <a14:imgEffect>
                      <a14:brightnessContrast contrast="-20000"/>
                    </a14:imgEffect>
                  </a14:imgLayer>
                </a14:imgProps>
              </a:ext>
            </a:extLst>
          </a:blip>
          <a:srcRect l="19974" t="38689" r="38056" b="35783"/>
          <a:stretch/>
        </p:blipFill>
        <p:spPr>
          <a:xfrm>
            <a:off x="224118" y="3560154"/>
            <a:ext cx="4659240" cy="1231106"/>
          </a:xfrm>
          <a:prstGeom prst="rect">
            <a:avLst/>
          </a:prstGeom>
        </p:spPr>
      </p:pic>
      <p:pic>
        <p:nvPicPr>
          <p:cNvPr id="30" name="Imagen 29">
            <a:extLst>
              <a:ext uri="{FF2B5EF4-FFF2-40B4-BE49-F238E27FC236}">
                <a16:creationId xmlns:a16="http://schemas.microsoft.com/office/drawing/2014/main" id="{171FA4A5-6E14-4133-ADA6-1B8C49105D00}"/>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Effect>
                      <a14:saturation sat="200000"/>
                    </a14:imgEffect>
                  </a14:imgLayer>
                </a14:imgProps>
              </a:ext>
            </a:extLst>
          </a:blip>
          <a:srcRect l="20073" t="35344" r="38749" b="47227"/>
          <a:stretch/>
        </p:blipFill>
        <p:spPr>
          <a:xfrm>
            <a:off x="224118" y="4852396"/>
            <a:ext cx="4659240" cy="820737"/>
          </a:xfrm>
          <a:prstGeom prst="rect">
            <a:avLst/>
          </a:prstGeom>
        </p:spPr>
      </p:pic>
      <p:sp>
        <p:nvSpPr>
          <p:cNvPr id="15" name="object 23">
            <a:extLst>
              <a:ext uri="{FF2B5EF4-FFF2-40B4-BE49-F238E27FC236}">
                <a16:creationId xmlns:a16="http://schemas.microsoft.com/office/drawing/2014/main" id="{BA966707-865E-48FD-B539-020C7D24FE80}"/>
              </a:ext>
            </a:extLst>
          </p:cNvPr>
          <p:cNvSpPr txBox="1"/>
          <p:nvPr>
            <p:custDataLst>
              <p:tags r:id="rId2"/>
            </p:custDataLst>
          </p:nvPr>
        </p:nvSpPr>
        <p:spPr>
          <a:xfrm>
            <a:off x="6334910" y="2500074"/>
            <a:ext cx="4731850"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Los</a:t>
            </a:r>
            <a:r>
              <a:rPr lang="es-PE" sz="1500" spc="206"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estudios</a:t>
            </a:r>
            <a:r>
              <a:rPr lang="es-PE" sz="1500" spc="20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152"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observaciones</a:t>
            </a:r>
            <a:r>
              <a:rPr lang="es-PE" sz="1500" spc="20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realizados</a:t>
            </a:r>
            <a:r>
              <a:rPr lang="es-PE" sz="1500" spc="20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a:t>
            </a:r>
            <a:r>
              <a:rPr lang="es-PE" sz="1500" spc="20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 </a:t>
            </a:r>
            <a:r>
              <a:rPr lang="es-PE" sz="1500" spc="-18" dirty="0">
                <a:ln w="9525" cap="flat" cmpd="sng" algn="ctr">
                  <a:noFill/>
                  <a:prstDash val="solid"/>
                  <a:round/>
                  <a:headEnd type="none" w="med" len="med"/>
                  <a:tailEnd type="none" w="med" len="med"/>
                </a:ln>
                <a:solidFill>
                  <a:srgbClr val="000000"/>
                </a:solidFill>
                <a:latin typeface="Arial"/>
                <a:sym typeface="Wingdings"/>
              </a:rPr>
              <a:t>mayoría</a:t>
            </a:r>
            <a:r>
              <a:rPr lang="es-PE" sz="1500" spc="35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53"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los</a:t>
            </a:r>
            <a:r>
              <a:rPr lang="es-PE" sz="1500" spc="357"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investigadores</a:t>
            </a:r>
            <a:r>
              <a:rPr lang="es-PE" sz="1500" spc="35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339"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este</a:t>
            </a:r>
            <a:r>
              <a:rPr lang="es-PE" sz="1500" spc="33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campo </a:t>
            </a:r>
            <a:r>
              <a:rPr lang="es-PE" sz="1500" spc="-18" dirty="0">
                <a:ln w="9525" cap="flat" cmpd="sng" algn="ctr">
                  <a:noFill/>
                  <a:prstDash val="solid"/>
                  <a:round/>
                  <a:headEnd type="none" w="med" len="med"/>
                  <a:tailEnd type="none" w="med" len="med"/>
                </a:ln>
                <a:solidFill>
                  <a:srgbClr val="000000"/>
                </a:solidFill>
                <a:latin typeface="Arial"/>
                <a:sym typeface="Wingdings"/>
              </a:rPr>
              <a:t>han</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concluido</a:t>
            </a:r>
            <a:r>
              <a:rPr lang="es-PE" sz="1500" spc="-18" dirty="0">
                <a:ln w="9525" cap="flat" cmpd="sng" algn="ctr">
                  <a:noFill/>
                  <a:prstDash val="solid"/>
                  <a:round/>
                  <a:headEnd type="none" w="med" len="med"/>
                  <a:tailEnd type="none" w="med" len="med"/>
                </a:ln>
                <a:solidFill>
                  <a:srgbClr val="000000"/>
                </a:solidFill>
                <a:latin typeface="Arial"/>
                <a:sym typeface="Wingdings"/>
              </a:rPr>
              <a:t> que:</a:t>
            </a:r>
          </a:p>
        </p:txBody>
      </p:sp>
      <p:pic>
        <p:nvPicPr>
          <p:cNvPr id="17" name="Imagen 16">
            <a:extLst>
              <a:ext uri="{FF2B5EF4-FFF2-40B4-BE49-F238E27FC236}">
                <a16:creationId xmlns:a16="http://schemas.microsoft.com/office/drawing/2014/main" id="{386CA4ED-AA3E-4C46-B522-3B99C4F66A96}"/>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25000"/>
                    </a14:imgEffect>
                    <a14:imgEffect>
                      <a14:saturation sat="200000"/>
                    </a14:imgEffect>
                  </a14:imgLayer>
                </a14:imgProps>
              </a:ext>
            </a:extLst>
          </a:blip>
          <a:srcRect l="23737" t="40801" r="36670" b="51805"/>
          <a:stretch/>
        </p:blipFill>
        <p:spPr>
          <a:xfrm>
            <a:off x="7050615" y="3350109"/>
            <a:ext cx="3574579" cy="404583"/>
          </a:xfrm>
          <a:prstGeom prst="rect">
            <a:avLst/>
          </a:prstGeom>
        </p:spPr>
      </p:pic>
      <p:sp>
        <p:nvSpPr>
          <p:cNvPr id="19" name="object 4">
            <a:extLst>
              <a:ext uri="{FF2B5EF4-FFF2-40B4-BE49-F238E27FC236}">
                <a16:creationId xmlns:a16="http://schemas.microsoft.com/office/drawing/2014/main" id="{35CB56A1-6F31-4D6C-9535-925899FFF37E}"/>
              </a:ext>
            </a:extLst>
          </p:cNvPr>
          <p:cNvSpPr txBox="1"/>
          <p:nvPr>
            <p:custDataLst>
              <p:tags r:id="rId3"/>
            </p:custDataLst>
          </p:nvPr>
        </p:nvSpPr>
        <p:spPr>
          <a:xfrm>
            <a:off x="6348166" y="3854408"/>
            <a:ext cx="4979478" cy="820738"/>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648"/>
              </a:lnSpc>
              <a:buSzTx/>
              <a:buFontTx/>
              <a:buNone/>
            </a:pPr>
            <a:r>
              <a:rPr lang="es-PE" sz="1500" b="1" spc="-18" dirty="0">
                <a:ln w="9525" cap="flat" cmpd="sng" algn="ctr">
                  <a:noFill/>
                  <a:prstDash val="solid"/>
                  <a:round/>
                  <a:headEnd type="none" w="med" len="med"/>
                  <a:tailEnd type="none" w="med" len="med"/>
                </a:ln>
                <a:latin typeface="Arial"/>
                <a:sym typeface="Wingdings"/>
              </a:rPr>
              <a:t>Edwards</a:t>
            </a:r>
            <a:r>
              <a:rPr lang="es-PE" sz="1500" b="1" spc="553" dirty="0">
                <a:ln w="9525" cap="flat" cmpd="sng" algn="ctr">
                  <a:noFill/>
                  <a:prstDash val="solid"/>
                  <a:round/>
                  <a:headEnd type="none" w="med" len="med"/>
                  <a:tailEnd type="none" w="med" len="med"/>
                </a:ln>
                <a:latin typeface="Arial"/>
                <a:sym typeface="Wingdings"/>
              </a:rPr>
              <a:t> </a:t>
            </a:r>
            <a:r>
              <a:rPr lang="es-PE" sz="1500" b="1" dirty="0">
                <a:ln w="9525" cap="flat" cmpd="sng" algn="ctr">
                  <a:noFill/>
                  <a:prstDash val="solid"/>
                  <a:round/>
                  <a:headEnd type="none" w="med" len="med"/>
                  <a:tailEnd type="none" w="med" len="med"/>
                </a:ln>
                <a:latin typeface="Arial"/>
                <a:sym typeface="Wingdings"/>
              </a:rPr>
              <a:t>&amp;</a:t>
            </a:r>
            <a:r>
              <a:rPr lang="es-PE" sz="1500" b="1" spc="515" dirty="0">
                <a:ln w="9525" cap="flat" cmpd="sng" algn="ctr">
                  <a:noFill/>
                  <a:prstDash val="solid"/>
                  <a:round/>
                  <a:headEnd type="none" w="med" len="med"/>
                  <a:tailEnd type="none" w="med" len="med"/>
                </a:ln>
                <a:latin typeface="Arial"/>
                <a:sym typeface="Wingdings"/>
              </a:rPr>
              <a:t> </a:t>
            </a:r>
            <a:r>
              <a:rPr lang="es-PE" sz="1500" b="1" spc="-18" dirty="0">
                <a:ln w="9525" cap="flat" cmpd="sng" algn="ctr">
                  <a:noFill/>
                  <a:prstDash val="solid"/>
                  <a:round/>
                  <a:headEnd type="none" w="med" len="med"/>
                  <a:tailEnd type="none" w="med" len="med"/>
                </a:ln>
                <a:latin typeface="Arial"/>
                <a:sym typeface="Wingdings"/>
              </a:rPr>
              <a:t>Northwood</a:t>
            </a:r>
            <a:r>
              <a:rPr lang="es-PE" sz="1500" b="1" dirty="0">
                <a:ln w="9525" cap="flat" cmpd="sng" algn="ctr">
                  <a:noFill/>
                  <a:prstDash val="solid"/>
                  <a:round/>
                  <a:headEnd type="none" w="med" len="med"/>
                  <a:tailEnd type="none" w="med" len="med"/>
                </a:ln>
                <a:latin typeface="Arial"/>
                <a:sym typeface="Wingdings"/>
              </a:rPr>
              <a:t>:</a:t>
            </a:r>
            <a:r>
              <a:rPr lang="es-PE" sz="1500" b="1" spc="538" dirty="0">
                <a:ln w="9525" cap="flat" cmpd="sng" algn="ctr">
                  <a:noFill/>
                  <a:prstDash val="solid"/>
                  <a:round/>
                  <a:headEnd type="none" w="med" len="med"/>
                  <a:tailEnd type="none" w="med" len="med"/>
                </a:ln>
                <a:latin typeface="Arial"/>
                <a:sym typeface="Wingdings"/>
              </a:rPr>
              <a:t> </a:t>
            </a:r>
          </a:p>
          <a:p>
            <a:pPr eaLnBrk="0" fontAlgn="auto" hangingPunct="0">
              <a:lnSpc>
                <a:spcPts val="1648"/>
              </a:lnSpc>
              <a:buSzTx/>
              <a:buFontTx/>
              <a:buNone/>
            </a:pPr>
            <a:endParaRPr lang="es-PE" sz="1500" b="1" spc="538" dirty="0">
              <a:ln w="9525" cap="flat" cmpd="sng" algn="ctr">
                <a:noFill/>
                <a:prstDash val="solid"/>
                <a:round/>
                <a:headEnd type="none" w="med" len="med"/>
                <a:tailEnd type="none" w="med" len="med"/>
              </a:ln>
              <a:latin typeface="Arial"/>
              <a:sym typeface="Wingdings"/>
            </a:endParaRPr>
          </a:p>
          <a:p>
            <a:pPr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Efectuando</a:t>
            </a:r>
            <a:r>
              <a:rPr lang="es-PE" sz="1500" spc="54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estudios </a:t>
            </a:r>
            <a:r>
              <a:rPr lang="es-PE" sz="1500" spc="-12" dirty="0">
                <a:ln w="9525" cap="flat" cmpd="sng" algn="ctr">
                  <a:noFill/>
                  <a:prstDash val="solid"/>
                  <a:round/>
                  <a:headEnd type="none" w="med" len="med"/>
                  <a:tailEnd type="none" w="med" len="med"/>
                </a:ln>
                <a:solidFill>
                  <a:srgbClr val="000000"/>
                </a:solidFill>
                <a:latin typeface="Arial"/>
                <a:sym typeface="Wingdings"/>
              </a:rPr>
              <a:t>similares</a:t>
            </a:r>
            <a:r>
              <a:rPr lang="es-PE" sz="1500" spc="36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a</a:t>
            </a:r>
            <a:r>
              <a:rPr lang="es-PE" sz="1500" spc="347"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los</a:t>
            </a:r>
            <a:r>
              <a:rPr lang="es-PE" sz="1500" spc="37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mencionados</a:t>
            </a:r>
            <a:r>
              <a:rPr lang="es-PE" sz="1500" spc="378"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anteriormente,</a:t>
            </a:r>
            <a:r>
              <a:rPr lang="es-PE" sz="1500" spc="37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han </a:t>
            </a:r>
            <a:r>
              <a:rPr lang="es-PE" sz="1500" spc="-12" dirty="0">
                <a:ln w="9525" cap="flat" cmpd="sng" algn="ctr">
                  <a:noFill/>
                  <a:prstDash val="solid"/>
                  <a:round/>
                  <a:headEnd type="none" w="med" len="med"/>
                  <a:tailEnd type="none" w="med" len="med"/>
                </a:ln>
                <a:solidFill>
                  <a:srgbClr val="000000"/>
                </a:solidFill>
                <a:latin typeface="Arial"/>
                <a:sym typeface="Wingdings"/>
              </a:rPr>
              <a:t>concluido</a:t>
            </a:r>
            <a:r>
              <a:rPr lang="es-PE" sz="1500" spc="-2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p>
        </p:txBody>
      </p:sp>
      <p:pic>
        <p:nvPicPr>
          <p:cNvPr id="21" name="Imagen 20">
            <a:extLst>
              <a:ext uri="{FF2B5EF4-FFF2-40B4-BE49-F238E27FC236}">
                <a16:creationId xmlns:a16="http://schemas.microsoft.com/office/drawing/2014/main" id="{A86F943C-0463-4DB7-A6D1-99B5BB050021}"/>
              </a:ext>
            </a:extLst>
          </p:cNvPr>
          <p:cNvPicPr>
            <a:picLocks noChangeAspect="1"/>
          </p:cNvPicPr>
          <p:nvPr/>
        </p:nvPicPr>
        <p:blipFill rotWithShape="1">
          <a:blip r:embed="rId12">
            <a:extLst>
              <a:ext uri="{BEBA8EAE-BF5A-486C-A8C5-ECC9F3942E4B}">
                <a14:imgProps xmlns:a14="http://schemas.microsoft.com/office/drawing/2010/main">
                  <a14:imgLayer r:embed="rId13">
                    <a14:imgEffect>
                      <a14:sharpenSoften amount="25000"/>
                    </a14:imgEffect>
                    <a14:imgEffect>
                      <a14:saturation sat="200000"/>
                    </a14:imgEffect>
                  </a14:imgLayer>
                </a14:imgProps>
              </a:ext>
            </a:extLst>
          </a:blip>
          <a:srcRect l="20568" t="49076" r="34691" b="41945"/>
          <a:stretch/>
        </p:blipFill>
        <p:spPr>
          <a:xfrm>
            <a:off x="6334910" y="4825306"/>
            <a:ext cx="4744025" cy="454225"/>
          </a:xfrm>
          <a:prstGeom prst="rect">
            <a:avLst/>
          </a:prstGeom>
        </p:spPr>
      </p:pic>
      <p:sp>
        <p:nvSpPr>
          <p:cNvPr id="23" name="object 6">
            <a:extLst>
              <a:ext uri="{FF2B5EF4-FFF2-40B4-BE49-F238E27FC236}">
                <a16:creationId xmlns:a16="http://schemas.microsoft.com/office/drawing/2014/main" id="{0806636F-E826-408A-B762-7A37C2B70BC6}"/>
              </a:ext>
            </a:extLst>
          </p:cNvPr>
          <p:cNvSpPr txBox="1"/>
          <p:nvPr>
            <p:custDataLst>
              <p:tags r:id="rId4"/>
            </p:custDataLst>
          </p:nvPr>
        </p:nvSpPr>
        <p:spPr>
          <a:xfrm>
            <a:off x="6334910" y="5525181"/>
            <a:ext cx="4992734" cy="1231106"/>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b="1" dirty="0" err="1">
                <a:ln w="9525" cap="flat" cmpd="sng" algn="ctr">
                  <a:noFill/>
                  <a:prstDash val="solid"/>
                  <a:round/>
                  <a:headEnd type="none" w="med" len="med"/>
                  <a:tailEnd type="none" w="med" len="med"/>
                </a:ln>
                <a:latin typeface="Arial"/>
                <a:sym typeface="Wingdings"/>
              </a:rPr>
              <a:t>Duvall</a:t>
            </a:r>
            <a:r>
              <a:rPr lang="es-PE" sz="1400" b="1" spc="1196"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&amp;</a:t>
            </a:r>
            <a:r>
              <a:rPr lang="es-PE" sz="1400" b="1" spc="1172" dirty="0">
                <a:ln w="9525" cap="flat" cmpd="sng" algn="ctr">
                  <a:noFill/>
                  <a:prstDash val="solid"/>
                  <a:round/>
                  <a:headEnd type="none" w="med" len="med"/>
                  <a:tailEnd type="none" w="med" len="med"/>
                </a:ln>
                <a:latin typeface="Arial"/>
                <a:sym typeface="Wingdings"/>
              </a:rPr>
              <a:t> </a:t>
            </a:r>
            <a:r>
              <a:rPr lang="es-PE" sz="1400" b="1" dirty="0" err="1">
                <a:ln w="9525" cap="flat" cmpd="sng" algn="ctr">
                  <a:noFill/>
                  <a:prstDash val="solid"/>
                  <a:round/>
                  <a:headEnd type="none" w="med" len="med"/>
                  <a:tailEnd type="none" w="med" len="med"/>
                </a:ln>
                <a:latin typeface="Arial"/>
                <a:sym typeface="Wingdings"/>
              </a:rPr>
              <a:t>Fogelson</a:t>
            </a:r>
            <a:r>
              <a:rPr lang="es-PE" sz="1400" b="1" dirty="0">
                <a:ln w="9525" cap="flat" cmpd="sng" algn="ctr">
                  <a:noFill/>
                  <a:prstDash val="solid"/>
                  <a:round/>
                  <a:headEnd type="none" w="med" len="med"/>
                  <a:tailEnd type="none" w="med" len="med"/>
                </a:ln>
                <a:latin typeface="Arial"/>
                <a:sym typeface="Wingdings"/>
              </a:rPr>
              <a:t>:</a:t>
            </a:r>
            <a:r>
              <a:rPr lang="es-PE" sz="1400" b="1" spc="1177" dirty="0">
                <a:ln w="9525" cap="flat" cmpd="sng" algn="ctr">
                  <a:noFill/>
                  <a:prstDash val="solid"/>
                  <a:round/>
                  <a:headEnd type="none" w="med" len="med"/>
                  <a:tailEnd type="none" w="med" len="med"/>
                </a:ln>
                <a:latin typeface="Arial"/>
                <a:sym typeface="Wingdings"/>
              </a:rPr>
              <a:t> </a:t>
            </a:r>
          </a:p>
          <a:p>
            <a:pPr eaLnBrk="0" fontAlgn="auto" hangingPunct="0">
              <a:lnSpc>
                <a:spcPts val="1555"/>
              </a:lnSpc>
              <a:buSzTx/>
              <a:buFontTx/>
              <a:buNone/>
            </a:pPr>
            <a:endParaRPr lang="es-PE" sz="1400" b="1" spc="1177" dirty="0">
              <a:ln w="9525" cap="flat" cmpd="sng" algn="ctr">
                <a:noFill/>
                <a:prstDash val="solid"/>
                <a:round/>
                <a:headEnd type="none" w="med" len="med"/>
                <a:tailEnd type="none" w="med" len="med"/>
              </a:ln>
              <a:solidFill>
                <a:srgbClr val="000000"/>
              </a:solidFill>
              <a:latin typeface="Arial"/>
              <a:sym typeface="Wingdings"/>
            </a:endParaRPr>
          </a:p>
          <a:p>
            <a:pPr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000000"/>
                </a:solidFill>
                <a:latin typeface="Arial"/>
                <a:sym typeface="Wingdings"/>
              </a:rPr>
              <a:t>Estos</a:t>
            </a:r>
            <a:r>
              <a:rPr lang="es-PE" sz="1400" spc="118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investigadores realizaron</a:t>
            </a:r>
            <a:r>
              <a:rPr lang="es-PE" sz="1400" spc="103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un</a:t>
            </a:r>
            <a:r>
              <a:rPr lang="es-PE" sz="1400" spc="103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análisis</a:t>
            </a:r>
            <a:r>
              <a:rPr lang="es-PE" sz="1400" spc="104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estadístico</a:t>
            </a:r>
            <a:r>
              <a:rPr lang="es-PE" sz="1400" spc="103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comparando algunos</a:t>
            </a:r>
            <a:r>
              <a:rPr lang="es-PE" sz="1400" spc="6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resultados</a:t>
            </a:r>
            <a:r>
              <a:rPr lang="es-PE" sz="1400" spc="6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obtenidos</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por</a:t>
            </a:r>
            <a:r>
              <a:rPr lang="es-PE" sz="1400" spc="7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los</a:t>
            </a:r>
            <a:r>
              <a:rPr lang="es-PE" sz="1400" spc="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investigadores mencionados</a:t>
            </a:r>
            <a:r>
              <a:rPr lang="es-PE" sz="1400" spc="-2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anteriormente,</a:t>
            </a:r>
            <a:r>
              <a:rPr lang="es-PE" sz="1400" spc="-2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 demostraron que:</a:t>
            </a:r>
          </a:p>
        </p:txBody>
      </p:sp>
    </p:spTree>
    <p:extLst>
      <p:ext uri="{BB962C8B-B14F-4D97-AF65-F5344CB8AC3E}">
        <p14:creationId xmlns:p14="http://schemas.microsoft.com/office/powerpoint/2010/main" val="2060628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E601F-ACD3-4C2A-BC68-ABBB7E4396A9}"/>
              </a:ext>
            </a:extLst>
          </p:cNvPr>
          <p:cNvSpPr>
            <a:spLocks noGrp="1"/>
          </p:cNvSpPr>
          <p:nvPr>
            <p:ph type="title"/>
          </p:nvPr>
        </p:nvSpPr>
        <p:spPr>
          <a:xfrm>
            <a:off x="644003" y="954923"/>
            <a:ext cx="9334884" cy="928634"/>
          </a:xfrm>
        </p:spPr>
        <p:txBody>
          <a:bodyPr vert="horz" lIns="91440" tIns="45720" rIns="91440" bIns="45720" rtlCol="0" anchor="ctr">
            <a:normAutofit fontScale="90000"/>
          </a:bodyPr>
          <a:lstStyle/>
          <a:p>
            <a:pPr algn="ctr"/>
            <a:r>
              <a:rPr lang="en-US" sz="6000" spc="800" dirty="0" err="1"/>
              <a:t>Criterios</a:t>
            </a:r>
            <a:r>
              <a:rPr lang="en-US" sz="6000" spc="800" dirty="0"/>
              <a:t> de </a:t>
            </a:r>
            <a:r>
              <a:rPr lang="en-US" sz="6000" spc="800" dirty="0" err="1"/>
              <a:t>daño</a:t>
            </a:r>
            <a:r>
              <a:rPr lang="en-US" sz="6000" spc="800" dirty="0"/>
              <a:t> al </a:t>
            </a:r>
            <a:r>
              <a:rPr lang="en-US" sz="6000" spc="800" dirty="0" err="1"/>
              <a:t>macizo</a:t>
            </a:r>
            <a:r>
              <a:rPr lang="en-US" sz="6000" spc="800" dirty="0"/>
              <a:t> </a:t>
            </a:r>
            <a:r>
              <a:rPr lang="en-US" sz="6000" spc="800" dirty="0" err="1"/>
              <a:t>Rocoso</a:t>
            </a:r>
            <a:endParaRPr lang="en-US" sz="6000" spc="800" dirty="0"/>
          </a:p>
        </p:txBody>
      </p:sp>
      <p:sp>
        <p:nvSpPr>
          <p:cNvPr id="5" name="Marcador de número de diapositiva 4">
            <a:extLst>
              <a:ext uri="{FF2B5EF4-FFF2-40B4-BE49-F238E27FC236}">
                <a16:creationId xmlns:a16="http://schemas.microsoft.com/office/drawing/2014/main" id="{5203D99D-933E-46D7-8CB6-85363DE82F87}"/>
              </a:ext>
            </a:extLst>
          </p:cNvPr>
          <p:cNvSpPr>
            <a:spLocks noGrp="1"/>
          </p:cNvSpPr>
          <p:nvPr>
            <p:ph type="sldNum" sz="quarter" idx="12"/>
          </p:nvPr>
        </p:nvSpPr>
        <p:spPr>
          <a:xfrm>
            <a:off x="10257379" y="6375679"/>
            <a:ext cx="1139562" cy="345796"/>
          </a:xfrm>
        </p:spPr>
        <p:txBody>
          <a:bodyPr vert="horz" lIns="91440" tIns="45720" rIns="91440" bIns="45720" rtlCol="0" anchor="ctr">
            <a:normAutofit/>
          </a:bodyPr>
          <a:lstStyle/>
          <a:p>
            <a:pPr defTabSz="914400">
              <a:spcAft>
                <a:spcPts val="600"/>
              </a:spcAft>
            </a:pPr>
            <a:fld id="{5981010B-86DA-4ADF-9F27-44166A92FBA2}" type="slidenum">
              <a:rPr lang="en-US" smtClean="0">
                <a:solidFill>
                  <a:schemeClr val="accent1">
                    <a:lumMod val="50000"/>
                  </a:schemeClr>
                </a:solidFill>
              </a:rPr>
              <a:pPr defTabSz="914400">
                <a:spcAft>
                  <a:spcPts val="600"/>
                </a:spcAft>
              </a:pPr>
              <a:t>32</a:t>
            </a:fld>
            <a:endParaRPr lang="en-US">
              <a:solidFill>
                <a:schemeClr val="accent1">
                  <a:lumMod val="50000"/>
                </a:schemeClr>
              </a:solidFill>
            </a:endParaRPr>
          </a:p>
        </p:txBody>
      </p:sp>
      <p:sp>
        <p:nvSpPr>
          <p:cNvPr id="23" name="object 6">
            <a:extLst>
              <a:ext uri="{FF2B5EF4-FFF2-40B4-BE49-F238E27FC236}">
                <a16:creationId xmlns:a16="http://schemas.microsoft.com/office/drawing/2014/main" id="{0806636F-E826-408A-B762-7A37C2B70BC6}"/>
              </a:ext>
            </a:extLst>
          </p:cNvPr>
          <p:cNvSpPr txBox="1"/>
          <p:nvPr>
            <p:custDataLst>
              <p:tags r:id="rId1"/>
            </p:custDataLst>
          </p:nvPr>
        </p:nvSpPr>
        <p:spPr>
          <a:xfrm>
            <a:off x="776324" y="2388852"/>
            <a:ext cx="4282109" cy="205184"/>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b="1" dirty="0" err="1">
                <a:ln w="9525" cap="flat" cmpd="sng" algn="ctr">
                  <a:noFill/>
                  <a:prstDash val="solid"/>
                  <a:round/>
                  <a:headEnd type="none" w="med" len="med"/>
                  <a:tailEnd type="none" w="med" len="med"/>
                </a:ln>
                <a:latin typeface="Arial"/>
                <a:sym typeface="Wingdings"/>
              </a:rPr>
              <a:t>Duvall</a:t>
            </a:r>
            <a:r>
              <a:rPr lang="es-PE" sz="1400" b="1" spc="1196"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&amp;</a:t>
            </a:r>
            <a:r>
              <a:rPr lang="es-PE" sz="1400" b="1" spc="1172" dirty="0">
                <a:ln w="9525" cap="flat" cmpd="sng" algn="ctr">
                  <a:noFill/>
                  <a:prstDash val="solid"/>
                  <a:round/>
                  <a:headEnd type="none" w="med" len="med"/>
                  <a:tailEnd type="none" w="med" len="med"/>
                </a:ln>
                <a:latin typeface="Arial"/>
                <a:sym typeface="Wingdings"/>
              </a:rPr>
              <a:t> </a:t>
            </a:r>
            <a:r>
              <a:rPr lang="es-PE" sz="1400" b="1" dirty="0" err="1">
                <a:ln w="9525" cap="flat" cmpd="sng" algn="ctr">
                  <a:noFill/>
                  <a:prstDash val="solid"/>
                  <a:round/>
                  <a:headEnd type="none" w="med" len="med"/>
                  <a:tailEnd type="none" w="med" len="med"/>
                </a:ln>
                <a:latin typeface="Arial"/>
                <a:sym typeface="Wingdings"/>
              </a:rPr>
              <a:t>Fogelson</a:t>
            </a:r>
            <a:r>
              <a:rPr lang="es-PE" sz="1400" b="1" dirty="0">
                <a:ln w="9525" cap="flat" cmpd="sng" algn="ctr">
                  <a:noFill/>
                  <a:prstDash val="solid"/>
                  <a:round/>
                  <a:headEnd type="none" w="med" len="med"/>
                  <a:tailEnd type="none" w="med" len="med"/>
                </a:ln>
                <a:latin typeface="Arial"/>
                <a:sym typeface="Wingdings"/>
              </a:rPr>
              <a:t>:</a:t>
            </a:r>
            <a:r>
              <a:rPr lang="es-PE" sz="1400" b="1" spc="1177" dirty="0">
                <a:ln w="9525" cap="flat" cmpd="sng" algn="ctr">
                  <a:noFill/>
                  <a:prstDash val="solid"/>
                  <a:round/>
                  <a:headEnd type="none" w="med" len="med"/>
                  <a:tailEnd type="none" w="med" len="med"/>
                </a:ln>
                <a:latin typeface="Arial"/>
                <a:sym typeface="Wingdings"/>
              </a:rPr>
              <a:t> </a:t>
            </a:r>
          </a:p>
        </p:txBody>
      </p:sp>
      <p:pic>
        <p:nvPicPr>
          <p:cNvPr id="6" name="Imagen 5">
            <a:extLst>
              <a:ext uri="{FF2B5EF4-FFF2-40B4-BE49-F238E27FC236}">
                <a16:creationId xmlns:a16="http://schemas.microsoft.com/office/drawing/2014/main" id="{4D1A2560-DEB9-4295-B054-EBEF65FC891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saturation sat="200000"/>
                    </a14:imgEffect>
                    <a14:imgEffect>
                      <a14:brightnessContrast contrast="-20000"/>
                    </a14:imgEffect>
                  </a14:imgLayer>
                </a14:imgProps>
              </a:ext>
            </a:extLst>
          </a:blip>
          <a:stretch>
            <a:fillRect/>
          </a:stretch>
        </p:blipFill>
        <p:spPr>
          <a:xfrm>
            <a:off x="697144" y="2761758"/>
            <a:ext cx="4261533" cy="2576741"/>
          </a:xfrm>
          <a:prstGeom prst="rect">
            <a:avLst/>
          </a:prstGeom>
        </p:spPr>
      </p:pic>
      <p:sp>
        <p:nvSpPr>
          <p:cNvPr id="25" name="object 4">
            <a:extLst>
              <a:ext uri="{FF2B5EF4-FFF2-40B4-BE49-F238E27FC236}">
                <a16:creationId xmlns:a16="http://schemas.microsoft.com/office/drawing/2014/main" id="{8C56A62B-0BB4-4164-BF8F-CC057BA8D849}"/>
              </a:ext>
            </a:extLst>
          </p:cNvPr>
          <p:cNvSpPr txBox="1"/>
          <p:nvPr>
            <p:custDataLst>
              <p:tags r:id="rId2"/>
            </p:custDataLst>
          </p:nvPr>
        </p:nvSpPr>
        <p:spPr>
          <a:xfrm>
            <a:off x="7133569" y="2434552"/>
            <a:ext cx="4578329" cy="205184"/>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555"/>
              </a:lnSpc>
              <a:buSzTx/>
              <a:buFontTx/>
              <a:buNone/>
            </a:pPr>
            <a:r>
              <a:rPr lang="es-PE" sz="1400" b="1" dirty="0" err="1">
                <a:ln w="9525" cap="flat" cmpd="sng" algn="ctr">
                  <a:noFill/>
                  <a:prstDash val="solid"/>
                  <a:round/>
                  <a:headEnd type="none" w="med" len="med"/>
                  <a:tailEnd type="none" w="med" len="med"/>
                </a:ln>
                <a:latin typeface="Arial"/>
                <a:sym typeface="Wingdings"/>
              </a:rPr>
              <a:t>Langerfors</a:t>
            </a:r>
            <a:r>
              <a:rPr lang="es-PE" sz="1400" b="1" spc="1097"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&amp;</a:t>
            </a:r>
            <a:r>
              <a:rPr lang="es-PE" sz="1400" b="1" spc="1064" dirty="0">
                <a:ln w="9525" cap="flat" cmpd="sng" algn="ctr">
                  <a:noFill/>
                  <a:prstDash val="solid"/>
                  <a:round/>
                  <a:headEnd type="none" w="med" len="med"/>
                  <a:tailEnd type="none" w="med" len="med"/>
                </a:ln>
                <a:latin typeface="Arial"/>
                <a:sym typeface="Wingdings"/>
              </a:rPr>
              <a:t> </a:t>
            </a:r>
            <a:r>
              <a:rPr lang="es-PE" sz="1400" b="1" dirty="0" err="1">
                <a:ln w="9525" cap="flat" cmpd="sng" algn="ctr">
                  <a:noFill/>
                  <a:prstDash val="solid"/>
                  <a:round/>
                  <a:headEnd type="none" w="med" len="med"/>
                  <a:tailEnd type="none" w="med" len="med"/>
                </a:ln>
                <a:latin typeface="Arial"/>
                <a:sym typeface="Wingdings"/>
              </a:rPr>
              <a:t>Kilhstrom</a:t>
            </a:r>
            <a:r>
              <a:rPr lang="es-PE" sz="1400" b="1" spc="1094" dirty="0">
                <a:ln w="9525" cap="flat" cmpd="sng" algn="ctr">
                  <a:noFill/>
                  <a:prstDash val="solid"/>
                  <a:round/>
                  <a:headEnd type="none" w="med" len="med"/>
                  <a:tailEnd type="none" w="med" len="med"/>
                </a:ln>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(1963):</a:t>
            </a:r>
          </a:p>
        </p:txBody>
      </p:sp>
      <p:sp>
        <p:nvSpPr>
          <p:cNvPr id="26" name="object 5">
            <a:extLst>
              <a:ext uri="{FF2B5EF4-FFF2-40B4-BE49-F238E27FC236}">
                <a16:creationId xmlns:a16="http://schemas.microsoft.com/office/drawing/2014/main" id="{12801CDB-7C59-479B-A277-FAE922F94154}"/>
              </a:ext>
            </a:extLst>
          </p:cNvPr>
          <p:cNvSpPr txBox="1"/>
          <p:nvPr>
            <p:custDataLst>
              <p:tags r:id="rId3"/>
            </p:custDataLst>
          </p:nvPr>
        </p:nvSpPr>
        <p:spPr>
          <a:xfrm>
            <a:off x="6960538" y="2829669"/>
            <a:ext cx="4924389" cy="599331"/>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200" spc="-18" dirty="0">
                <a:ln w="9525" cap="flat" cmpd="sng" algn="ctr">
                  <a:noFill/>
                  <a:prstDash val="solid"/>
                  <a:round/>
                  <a:headEnd type="none" w="med" len="med"/>
                  <a:tailEnd type="none" w="med" len="med"/>
                </a:ln>
                <a:solidFill>
                  <a:srgbClr val="000000"/>
                </a:solidFill>
                <a:latin typeface="Arial"/>
                <a:sym typeface="Wingdings"/>
              </a:rPr>
              <a:t>Los</a:t>
            </a:r>
            <a:r>
              <a:rPr lang="es-PE" sz="1200" spc="399" dirty="0">
                <a:ln w="9525" cap="flat" cmpd="sng" algn="ctr">
                  <a:noFill/>
                  <a:prstDash val="solid"/>
                  <a:round/>
                  <a:headEnd type="none" w="med" len="med"/>
                  <a:tailEnd type="none" w="med" len="med"/>
                </a:ln>
                <a:solidFill>
                  <a:srgbClr val="000000"/>
                </a:solidFill>
                <a:latin typeface="Arial"/>
                <a:sym typeface="Wingdings"/>
              </a:rPr>
              <a:t> </a:t>
            </a:r>
            <a:r>
              <a:rPr lang="es-PE" sz="1200" spc="-15" dirty="0">
                <a:ln w="9525" cap="flat" cmpd="sng" algn="ctr">
                  <a:noFill/>
                  <a:prstDash val="solid"/>
                  <a:round/>
                  <a:headEnd type="none" w="med" len="med"/>
                  <a:tailEnd type="none" w="med" len="med"/>
                </a:ln>
                <a:solidFill>
                  <a:srgbClr val="000000"/>
                </a:solidFill>
                <a:latin typeface="Arial"/>
                <a:sym typeface="Wingdings"/>
              </a:rPr>
              <a:t>investigadores</a:t>
            </a:r>
            <a:r>
              <a:rPr lang="es-PE" sz="1200" spc="399" dirty="0">
                <a:ln w="9525" cap="flat" cmpd="sng" algn="ctr">
                  <a:noFill/>
                  <a:prstDash val="solid"/>
                  <a:round/>
                  <a:headEnd type="none" w="med" len="med"/>
                  <a:tailEnd type="none" w="med" len="med"/>
                </a:ln>
                <a:solidFill>
                  <a:srgbClr val="000000"/>
                </a:solidFill>
                <a:latin typeface="Arial"/>
                <a:sym typeface="Wingdings"/>
              </a:rPr>
              <a:t> </a:t>
            </a:r>
            <a:r>
              <a:rPr lang="es-PE" sz="1200" spc="-18" dirty="0">
                <a:ln w="9525" cap="flat" cmpd="sng" algn="ctr">
                  <a:noFill/>
                  <a:prstDash val="solid"/>
                  <a:round/>
                  <a:headEnd type="none" w="med" len="med"/>
                  <a:tailEnd type="none" w="med" len="med"/>
                </a:ln>
                <a:solidFill>
                  <a:srgbClr val="000000"/>
                </a:solidFill>
                <a:latin typeface="Arial"/>
                <a:sym typeface="Wingdings"/>
              </a:rPr>
              <a:t>mencionados</a:t>
            </a:r>
            <a:r>
              <a:rPr lang="es-PE" sz="1200" spc="401" dirty="0">
                <a:ln w="9525" cap="flat" cmpd="sng" algn="ctr">
                  <a:noFill/>
                  <a:prstDash val="solid"/>
                  <a:round/>
                  <a:headEnd type="none" w="med" len="med"/>
                  <a:tailEnd type="none" w="med" len="med"/>
                </a:ln>
                <a:solidFill>
                  <a:srgbClr val="000000"/>
                </a:solidFill>
                <a:latin typeface="Arial"/>
                <a:sym typeface="Wingdings"/>
              </a:rPr>
              <a:t> </a:t>
            </a:r>
            <a:r>
              <a:rPr lang="es-PE" sz="1200" spc="-15" dirty="0">
                <a:ln w="9525" cap="flat" cmpd="sng" algn="ctr">
                  <a:noFill/>
                  <a:prstDash val="solid"/>
                  <a:round/>
                  <a:headEnd type="none" w="med" len="med"/>
                  <a:tailEnd type="none" w="med" len="med"/>
                </a:ln>
                <a:solidFill>
                  <a:srgbClr val="000000"/>
                </a:solidFill>
                <a:latin typeface="Arial"/>
                <a:sym typeface="Wingdings"/>
              </a:rPr>
              <a:t>anteriormente </a:t>
            </a:r>
            <a:r>
              <a:rPr lang="es-PE" sz="1200" spc="-14" dirty="0">
                <a:ln w="9525" cap="flat" cmpd="sng" algn="ctr">
                  <a:noFill/>
                  <a:prstDash val="solid"/>
                  <a:round/>
                  <a:headEnd type="none" w="med" len="med"/>
                  <a:tailEnd type="none" w="med" len="med"/>
                </a:ln>
                <a:solidFill>
                  <a:srgbClr val="000000"/>
                </a:solidFill>
                <a:latin typeface="Arial"/>
                <a:sym typeface="Wingdings"/>
              </a:rPr>
              <a:t>llegan</a:t>
            </a:r>
            <a:r>
              <a:rPr lang="es-PE" sz="1200" spc="331"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a</a:t>
            </a:r>
            <a:r>
              <a:rPr lang="es-PE" sz="1200" spc="321"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la</a:t>
            </a:r>
            <a:r>
              <a:rPr lang="es-PE" sz="1200" spc="329" dirty="0">
                <a:ln w="9525" cap="flat" cmpd="sng" algn="ctr">
                  <a:noFill/>
                  <a:prstDash val="solid"/>
                  <a:round/>
                  <a:headEnd type="none" w="med" len="med"/>
                  <a:tailEnd type="none" w="med" len="med"/>
                </a:ln>
                <a:solidFill>
                  <a:srgbClr val="000000"/>
                </a:solidFill>
                <a:latin typeface="Arial"/>
                <a:sym typeface="Wingdings"/>
              </a:rPr>
              <a:t> </a:t>
            </a:r>
            <a:r>
              <a:rPr lang="es-PE" sz="1200" spc="-11" dirty="0">
                <a:ln w="9525" cap="flat" cmpd="sng" algn="ctr">
                  <a:noFill/>
                  <a:prstDash val="solid"/>
                  <a:round/>
                  <a:headEnd type="none" w="med" len="med"/>
                  <a:tailEnd type="none" w="med" len="med"/>
                </a:ln>
                <a:solidFill>
                  <a:srgbClr val="000000"/>
                </a:solidFill>
                <a:latin typeface="Arial"/>
                <a:sym typeface="Wingdings"/>
              </a:rPr>
              <a:t>conclusión</a:t>
            </a:r>
            <a:r>
              <a:rPr lang="es-PE" sz="1200" spc="323" dirty="0">
                <a:ln w="9525" cap="flat" cmpd="sng" algn="ctr">
                  <a:noFill/>
                  <a:prstDash val="solid"/>
                  <a:round/>
                  <a:headEnd type="none" w="med" len="med"/>
                  <a:tailEnd type="none" w="med" len="med"/>
                </a:ln>
                <a:solidFill>
                  <a:srgbClr val="000000"/>
                </a:solidFill>
                <a:latin typeface="Arial"/>
                <a:sym typeface="Wingdings"/>
              </a:rPr>
              <a:t> </a:t>
            </a:r>
            <a:r>
              <a:rPr lang="es-PE" sz="1200" spc="-15" dirty="0">
                <a:ln w="9525" cap="flat" cmpd="sng" algn="ctr">
                  <a:noFill/>
                  <a:prstDash val="solid"/>
                  <a:round/>
                  <a:headEnd type="none" w="med" len="med"/>
                  <a:tailEnd type="none" w="med" len="med"/>
                </a:ln>
                <a:solidFill>
                  <a:srgbClr val="000000"/>
                </a:solidFill>
                <a:latin typeface="Arial"/>
                <a:sym typeface="Wingdings"/>
              </a:rPr>
              <a:t>igual</a:t>
            </a:r>
            <a:r>
              <a:rPr lang="es-PE" sz="1200" spc="344" dirty="0">
                <a:ln w="9525" cap="flat" cmpd="sng" algn="ctr">
                  <a:noFill/>
                  <a:prstDash val="solid"/>
                  <a:round/>
                  <a:headEnd type="none" w="med" len="med"/>
                  <a:tailEnd type="none" w="med" len="med"/>
                </a:ln>
                <a:solidFill>
                  <a:srgbClr val="000000"/>
                </a:solidFill>
                <a:latin typeface="Arial"/>
                <a:sym typeface="Wingdings"/>
              </a:rPr>
              <a:t> </a:t>
            </a:r>
            <a:r>
              <a:rPr lang="es-PE" sz="1200" spc="-18" dirty="0">
                <a:ln w="9525" cap="flat" cmpd="sng" algn="ctr">
                  <a:noFill/>
                  <a:prstDash val="solid"/>
                  <a:round/>
                  <a:headEnd type="none" w="med" len="med"/>
                  <a:tailEnd type="none" w="med" len="med"/>
                </a:ln>
                <a:solidFill>
                  <a:srgbClr val="000000"/>
                </a:solidFill>
                <a:latin typeface="Arial"/>
                <a:sym typeface="Wingdings"/>
              </a:rPr>
              <a:t>que</a:t>
            </a:r>
            <a:r>
              <a:rPr lang="es-PE" sz="1200" spc="339" dirty="0">
                <a:ln w="9525" cap="flat" cmpd="sng" algn="ctr">
                  <a:noFill/>
                  <a:prstDash val="solid"/>
                  <a:round/>
                  <a:headEnd type="none" w="med" len="med"/>
                  <a:tailEnd type="none" w="med" len="med"/>
                </a:ln>
                <a:solidFill>
                  <a:srgbClr val="000000"/>
                </a:solidFill>
                <a:latin typeface="Arial"/>
                <a:sym typeface="Wingdings"/>
              </a:rPr>
              <a:t> </a:t>
            </a:r>
            <a:r>
              <a:rPr lang="es-PE" sz="1200" spc="-12" dirty="0">
                <a:ln w="9525" cap="flat" cmpd="sng" algn="ctr">
                  <a:noFill/>
                  <a:prstDash val="solid"/>
                  <a:round/>
                  <a:headEnd type="none" w="med" len="med"/>
                  <a:tailEnd type="none" w="med" len="med"/>
                </a:ln>
                <a:solidFill>
                  <a:srgbClr val="000000"/>
                </a:solidFill>
                <a:latin typeface="Arial"/>
                <a:sym typeface="Wingdings"/>
              </a:rPr>
              <a:t>los</a:t>
            </a:r>
            <a:r>
              <a:rPr lang="es-PE" sz="1200" spc="346" dirty="0">
                <a:ln w="9525" cap="flat" cmpd="sng" algn="ctr">
                  <a:noFill/>
                  <a:prstDash val="solid"/>
                  <a:round/>
                  <a:headEnd type="none" w="med" len="med"/>
                  <a:tailEnd type="none" w="med" len="med"/>
                </a:ln>
                <a:solidFill>
                  <a:srgbClr val="000000"/>
                </a:solidFill>
                <a:latin typeface="Arial"/>
                <a:sym typeface="Wingdings"/>
              </a:rPr>
              <a:t> </a:t>
            </a:r>
            <a:r>
              <a:rPr lang="es-PE" sz="1200" spc="-15" dirty="0">
                <a:ln w="9525" cap="flat" cmpd="sng" algn="ctr">
                  <a:noFill/>
                  <a:prstDash val="solid"/>
                  <a:round/>
                  <a:headEnd type="none" w="med" len="med"/>
                  <a:tailEnd type="none" w="med" len="med"/>
                </a:ln>
                <a:solidFill>
                  <a:srgbClr val="000000"/>
                </a:solidFill>
                <a:latin typeface="Arial"/>
                <a:sym typeface="Wingdings"/>
              </a:rPr>
              <a:t>anteriores </a:t>
            </a:r>
            <a:r>
              <a:rPr lang="es-PE" sz="1200" spc="-18" dirty="0">
                <a:ln w="9525" cap="flat" cmpd="sng" algn="ctr">
                  <a:noFill/>
                  <a:prstDash val="solid"/>
                  <a:round/>
                  <a:headEnd type="none" w="med" len="med"/>
                  <a:tailEnd type="none" w="med" len="med"/>
                </a:ln>
                <a:solidFill>
                  <a:srgbClr val="000000"/>
                </a:solidFill>
                <a:latin typeface="Arial"/>
                <a:sym typeface="Wingdings"/>
              </a:rPr>
              <a:t>que</a:t>
            </a:r>
            <a:r>
              <a:rPr lang="es-PE" sz="1200" spc="230" dirty="0">
                <a:ln w="9525" cap="flat" cmpd="sng" algn="ctr">
                  <a:noFill/>
                  <a:prstDash val="solid"/>
                  <a:round/>
                  <a:headEnd type="none" w="med" len="med"/>
                  <a:tailEnd type="none" w="med" len="med"/>
                </a:ln>
                <a:solidFill>
                  <a:srgbClr val="000000"/>
                </a:solidFill>
                <a:latin typeface="Arial"/>
                <a:sym typeface="Wingdings"/>
              </a:rPr>
              <a:t> </a:t>
            </a:r>
            <a:r>
              <a:rPr lang="es-PE" sz="1200" spc="-18" dirty="0">
                <a:ln w="9525" cap="flat" cmpd="sng" algn="ctr">
                  <a:noFill/>
                  <a:prstDash val="solid"/>
                  <a:round/>
                  <a:headEnd type="none" w="med" len="med"/>
                  <a:tailEnd type="none" w="med" len="med"/>
                </a:ln>
                <a:solidFill>
                  <a:srgbClr val="000000"/>
                </a:solidFill>
                <a:latin typeface="Arial"/>
                <a:sym typeface="Wingdings"/>
              </a:rPr>
              <a:t>el</a:t>
            </a:r>
            <a:r>
              <a:rPr lang="es-PE" sz="1200" spc="240" dirty="0">
                <a:ln w="9525" cap="flat" cmpd="sng" algn="ctr">
                  <a:noFill/>
                  <a:prstDash val="solid"/>
                  <a:round/>
                  <a:headEnd type="none" w="med" len="med"/>
                  <a:tailEnd type="none" w="med" len="med"/>
                </a:ln>
                <a:solidFill>
                  <a:srgbClr val="000000"/>
                </a:solidFill>
                <a:latin typeface="Arial"/>
                <a:sym typeface="Wingdings"/>
              </a:rPr>
              <a:t> </a:t>
            </a:r>
            <a:r>
              <a:rPr lang="es-PE" sz="1200" spc="-18" dirty="0">
                <a:ln w="9525" cap="flat" cmpd="sng" algn="ctr">
                  <a:noFill/>
                  <a:prstDash val="solid"/>
                  <a:round/>
                  <a:headEnd type="none" w="med" len="med"/>
                  <a:tailEnd type="none" w="med" len="med"/>
                </a:ln>
                <a:solidFill>
                  <a:srgbClr val="000000"/>
                </a:solidFill>
                <a:latin typeface="Arial"/>
                <a:sym typeface="Wingdings"/>
              </a:rPr>
              <a:t>daño</a:t>
            </a:r>
            <a:r>
              <a:rPr lang="es-PE" sz="1200" spc="232" dirty="0">
                <a:ln w="9525" cap="flat" cmpd="sng" algn="ctr">
                  <a:noFill/>
                  <a:prstDash val="solid"/>
                  <a:round/>
                  <a:headEnd type="none" w="med" len="med"/>
                  <a:tailEnd type="none" w="med" len="med"/>
                </a:ln>
                <a:solidFill>
                  <a:srgbClr val="000000"/>
                </a:solidFill>
                <a:latin typeface="Arial"/>
                <a:sym typeface="Wingdings"/>
              </a:rPr>
              <a:t> </a:t>
            </a:r>
            <a:r>
              <a:rPr lang="es-PE" sz="1200" spc="-10" dirty="0">
                <a:ln w="9525" cap="flat" cmpd="sng" algn="ctr">
                  <a:noFill/>
                  <a:prstDash val="solid"/>
                  <a:round/>
                  <a:headEnd type="none" w="med" len="med"/>
                  <a:tailEnd type="none" w="med" len="med"/>
                </a:ln>
                <a:solidFill>
                  <a:srgbClr val="000000"/>
                </a:solidFill>
                <a:latin typeface="Arial"/>
                <a:sym typeface="Wingdings"/>
              </a:rPr>
              <a:t>esta</a:t>
            </a:r>
            <a:r>
              <a:rPr lang="es-PE" sz="1200" spc="223" dirty="0">
                <a:ln w="9525" cap="flat" cmpd="sng" algn="ctr">
                  <a:noFill/>
                  <a:prstDash val="solid"/>
                  <a:round/>
                  <a:headEnd type="none" w="med" len="med"/>
                  <a:tailEnd type="none" w="med" len="med"/>
                </a:ln>
                <a:solidFill>
                  <a:srgbClr val="000000"/>
                </a:solidFill>
                <a:latin typeface="Arial"/>
                <a:sym typeface="Wingdings"/>
              </a:rPr>
              <a:t> </a:t>
            </a:r>
            <a:r>
              <a:rPr lang="es-PE" sz="1200" spc="-14" dirty="0">
                <a:ln w="9525" cap="flat" cmpd="sng" algn="ctr">
                  <a:noFill/>
                  <a:prstDash val="solid"/>
                  <a:round/>
                  <a:headEnd type="none" w="med" len="med"/>
                  <a:tailEnd type="none" w="med" len="med"/>
                </a:ln>
                <a:solidFill>
                  <a:srgbClr val="000000"/>
                </a:solidFill>
                <a:latin typeface="Arial"/>
                <a:sym typeface="Wingdings"/>
              </a:rPr>
              <a:t>asociado</a:t>
            </a:r>
            <a:r>
              <a:rPr lang="es-PE" sz="1200" spc="229" dirty="0">
                <a:ln w="9525" cap="flat" cmpd="sng" algn="ctr">
                  <a:noFill/>
                  <a:prstDash val="solid"/>
                  <a:round/>
                  <a:headEnd type="none" w="med" len="med"/>
                  <a:tailEnd type="none" w="med" len="med"/>
                </a:ln>
                <a:solidFill>
                  <a:srgbClr val="000000"/>
                </a:solidFill>
                <a:latin typeface="Arial"/>
                <a:sym typeface="Wingdings"/>
              </a:rPr>
              <a:t> </a:t>
            </a:r>
            <a:r>
              <a:rPr lang="es-PE" sz="1200" spc="-14" dirty="0">
                <a:ln w="9525" cap="flat" cmpd="sng" algn="ctr">
                  <a:noFill/>
                  <a:prstDash val="solid"/>
                  <a:round/>
                  <a:headEnd type="none" w="med" len="med"/>
                  <a:tailEnd type="none" w="med" len="med"/>
                </a:ln>
                <a:solidFill>
                  <a:srgbClr val="000000"/>
                </a:solidFill>
                <a:latin typeface="Arial"/>
                <a:sym typeface="Wingdings"/>
              </a:rPr>
              <a:t>directamente</a:t>
            </a:r>
            <a:r>
              <a:rPr lang="es-PE" sz="1200" spc="213" dirty="0">
                <a:ln w="9525" cap="flat" cmpd="sng" algn="ctr">
                  <a:noFill/>
                  <a:prstDash val="solid"/>
                  <a:round/>
                  <a:headEnd type="none" w="med" len="med"/>
                  <a:tailEnd type="none" w="med" len="med"/>
                </a:ln>
                <a:solidFill>
                  <a:srgbClr val="000000"/>
                </a:solidFill>
                <a:latin typeface="Arial"/>
                <a:sym typeface="Wingdings"/>
              </a:rPr>
              <a:t> </a:t>
            </a:r>
            <a:r>
              <a:rPr lang="es-PE" sz="1200" spc="-12" dirty="0">
                <a:ln w="9525" cap="flat" cmpd="sng" algn="ctr">
                  <a:noFill/>
                  <a:prstDash val="solid"/>
                  <a:round/>
                  <a:headEnd type="none" w="med" len="med"/>
                  <a:tailEnd type="none" w="med" len="med"/>
                </a:ln>
                <a:solidFill>
                  <a:srgbClr val="000000"/>
                </a:solidFill>
                <a:latin typeface="Arial"/>
                <a:sym typeface="Wingdings"/>
              </a:rPr>
              <a:t>con</a:t>
            </a:r>
            <a:r>
              <a:rPr lang="es-PE" sz="1200" spc="229" dirty="0">
                <a:ln w="9525" cap="flat" cmpd="sng" algn="ctr">
                  <a:noFill/>
                  <a:prstDash val="solid"/>
                  <a:round/>
                  <a:headEnd type="none" w="med" len="med"/>
                  <a:tailEnd type="none" w="med" len="med"/>
                </a:ln>
                <a:solidFill>
                  <a:srgbClr val="000000"/>
                </a:solidFill>
                <a:latin typeface="Arial"/>
                <a:sym typeface="Wingdings"/>
              </a:rPr>
              <a:t> </a:t>
            </a:r>
            <a:r>
              <a:rPr lang="es-PE" sz="1200" dirty="0">
                <a:ln w="9525" cap="flat" cmpd="sng" algn="ctr">
                  <a:noFill/>
                  <a:prstDash val="solid"/>
                  <a:round/>
                  <a:headEnd type="none" w="med" len="med"/>
                  <a:tailEnd type="none" w="med" len="med"/>
                </a:ln>
                <a:solidFill>
                  <a:srgbClr val="000000"/>
                </a:solidFill>
                <a:latin typeface="Arial"/>
                <a:sym typeface="Wingdings"/>
              </a:rPr>
              <a:t>la </a:t>
            </a:r>
            <a:r>
              <a:rPr lang="es-PE" sz="1200" spc="-15" dirty="0">
                <a:ln w="9525" cap="flat" cmpd="sng" algn="ctr">
                  <a:noFill/>
                  <a:prstDash val="solid"/>
                  <a:round/>
                  <a:headEnd type="none" w="med" len="med"/>
                  <a:tailEnd type="none" w="med" len="med"/>
                </a:ln>
                <a:solidFill>
                  <a:srgbClr val="000000"/>
                </a:solidFill>
                <a:latin typeface="Arial"/>
                <a:sym typeface="Wingdings"/>
              </a:rPr>
              <a:t>velocidad</a:t>
            </a:r>
            <a:r>
              <a:rPr lang="es-PE" sz="1200" spc="-10" dirty="0">
                <a:ln w="9525" cap="flat" cmpd="sng" algn="ctr">
                  <a:noFill/>
                  <a:prstDash val="solid"/>
                  <a:round/>
                  <a:headEnd type="none" w="med" len="med"/>
                  <a:tailEnd type="none" w="med" len="med"/>
                </a:ln>
                <a:solidFill>
                  <a:srgbClr val="000000"/>
                </a:solidFill>
                <a:latin typeface="Arial"/>
                <a:sym typeface="Wingdings"/>
              </a:rPr>
              <a:t> pico</a:t>
            </a:r>
            <a:r>
              <a:rPr lang="es-PE" sz="1200" spc="-12" dirty="0">
                <a:ln w="9525" cap="flat" cmpd="sng" algn="ctr">
                  <a:noFill/>
                  <a:prstDash val="solid"/>
                  <a:round/>
                  <a:headEnd type="none" w="med" len="med"/>
                  <a:tailEnd type="none" w="med" len="med"/>
                </a:ln>
                <a:solidFill>
                  <a:srgbClr val="000000"/>
                </a:solidFill>
                <a:latin typeface="Arial"/>
                <a:sym typeface="Wingdings"/>
              </a:rPr>
              <a:t> </a:t>
            </a:r>
            <a:r>
              <a:rPr lang="es-PE" sz="1200" spc="-18" dirty="0">
                <a:ln w="9525" cap="flat" cmpd="sng" algn="ctr">
                  <a:noFill/>
                  <a:prstDash val="solid"/>
                  <a:round/>
                  <a:headEnd type="none" w="med" len="med"/>
                  <a:tailEnd type="none" w="med" len="med"/>
                </a:ln>
                <a:solidFill>
                  <a:srgbClr val="000000"/>
                </a:solidFill>
                <a:latin typeface="Arial"/>
                <a:sym typeface="Wingdings"/>
              </a:rPr>
              <a:t>de</a:t>
            </a:r>
            <a:r>
              <a:rPr lang="es-PE" sz="1200" dirty="0">
                <a:ln w="9525" cap="flat" cmpd="sng" algn="ctr">
                  <a:noFill/>
                  <a:prstDash val="solid"/>
                  <a:round/>
                  <a:headEnd type="none" w="med" len="med"/>
                  <a:tailEnd type="none" w="med" len="med"/>
                </a:ln>
                <a:solidFill>
                  <a:srgbClr val="000000"/>
                </a:solidFill>
                <a:latin typeface="Arial"/>
                <a:sym typeface="Wingdings"/>
              </a:rPr>
              <a:t> </a:t>
            </a:r>
            <a:r>
              <a:rPr lang="es-PE" sz="1200" spc="-10" dirty="0">
                <a:ln w="9525" cap="flat" cmpd="sng" algn="ctr">
                  <a:noFill/>
                  <a:prstDash val="solid"/>
                  <a:round/>
                  <a:headEnd type="none" w="med" len="med"/>
                  <a:tailEnd type="none" w="med" len="med"/>
                </a:ln>
                <a:solidFill>
                  <a:srgbClr val="000000"/>
                </a:solidFill>
                <a:latin typeface="Arial"/>
                <a:sym typeface="Wingdings"/>
              </a:rPr>
              <a:t>partícula</a:t>
            </a:r>
            <a:r>
              <a:rPr lang="es-PE" sz="1200" spc="-18" dirty="0">
                <a:ln w="9525" cap="flat" cmpd="sng" algn="ctr">
                  <a:noFill/>
                  <a:prstDash val="solid"/>
                  <a:round/>
                  <a:headEnd type="none" w="med" len="med"/>
                  <a:tailEnd type="none" w="med" len="med"/>
                </a:ln>
                <a:solidFill>
                  <a:srgbClr val="000000"/>
                </a:solidFill>
                <a:latin typeface="Arial"/>
                <a:sym typeface="Wingdings"/>
              </a:rPr>
              <a:t> </a:t>
            </a:r>
            <a:r>
              <a:rPr lang="es-PE" sz="1200" spc="-11" dirty="0">
                <a:ln w="9525" cap="flat" cmpd="sng" algn="ctr">
                  <a:noFill/>
                  <a:prstDash val="solid"/>
                  <a:round/>
                  <a:headEnd type="none" w="med" len="med"/>
                  <a:tailEnd type="none" w="med" len="med"/>
                </a:ln>
                <a:solidFill>
                  <a:srgbClr val="000000"/>
                </a:solidFill>
                <a:latin typeface="Arial"/>
                <a:sym typeface="Wingdings"/>
              </a:rPr>
              <a:t>(PPV).</a:t>
            </a:r>
          </a:p>
        </p:txBody>
      </p:sp>
      <p:sp>
        <p:nvSpPr>
          <p:cNvPr id="31" name="object 9">
            <a:extLst>
              <a:ext uri="{FF2B5EF4-FFF2-40B4-BE49-F238E27FC236}">
                <a16:creationId xmlns:a16="http://schemas.microsoft.com/office/drawing/2014/main" id="{6A5A7983-2EFB-4628-98D9-8EE427AC0219}"/>
              </a:ext>
            </a:extLst>
          </p:cNvPr>
          <p:cNvSpPr txBox="1"/>
          <p:nvPr>
            <p:custDataLst>
              <p:tags r:id="rId4"/>
            </p:custDataLst>
          </p:nvPr>
        </p:nvSpPr>
        <p:spPr>
          <a:xfrm>
            <a:off x="6958910" y="3544293"/>
            <a:ext cx="4911730" cy="420949"/>
          </a:xfrm>
          <a:prstGeom prst="rect">
            <a:avLst/>
          </a:prstGeom>
          <a:noFill/>
          <a:ln w="9525" cap="flat" cmpd="sng" algn="ctr">
            <a:noFill/>
            <a:prstDash val="solid"/>
            <a:round/>
            <a:headEnd type="none" w="med" len="med"/>
            <a:tailEnd type="none" w="med" len="med"/>
          </a:ln>
        </p:spPr>
        <p:txBody>
          <a:bodyPr wrap="square" lIns="0" tIns="0" rIns="0" bIns="0">
            <a:sp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6pPr>
            <a:lvl7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7pPr>
            <a:lvl8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8pPr>
            <a:lvl9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9pPr>
          </a:lstStyle>
          <a:p>
            <a:pPr>
              <a:lnSpc>
                <a:spcPts val="1650"/>
              </a:lnSpc>
            </a:pPr>
            <a:r>
              <a:rPr lang="ru-RU" altLang="es-PE" sz="1200" dirty="0">
                <a:solidFill>
                  <a:srgbClr val="000000"/>
                </a:solidFill>
                <a:latin typeface="Arial" panose="020B0604020202020204" pitchFamily="34" charset="0"/>
              </a:rPr>
              <a:t>Obviamente, que el estudio de </a:t>
            </a:r>
            <a:r>
              <a:rPr lang="ru-RU" altLang="es-PE" sz="1200" b="1" dirty="0">
                <a:solidFill>
                  <a:srgbClr val="000000"/>
                </a:solidFill>
                <a:latin typeface="Arial" panose="020B0604020202020204" pitchFamily="34" charset="0"/>
              </a:rPr>
              <a:t>Langerfors y</a:t>
            </a:r>
            <a:r>
              <a:rPr lang="es-PE" altLang="es-PE" sz="1200" b="1" dirty="0">
                <a:solidFill>
                  <a:srgbClr val="000000"/>
                </a:solidFill>
                <a:latin typeface="Arial" panose="020B0604020202020204" pitchFamily="34" charset="0"/>
              </a:rPr>
              <a:t> </a:t>
            </a:r>
            <a:r>
              <a:rPr lang="ru-RU" altLang="es-PE" sz="1200" b="1" dirty="0">
                <a:solidFill>
                  <a:srgbClr val="000000"/>
                </a:solidFill>
                <a:latin typeface="Arial" panose="020B0604020202020204" pitchFamily="34" charset="0"/>
              </a:rPr>
              <a:t>Kilhstrom </a:t>
            </a:r>
            <a:r>
              <a:rPr lang="ru-RU" altLang="es-PE" sz="1200" dirty="0">
                <a:solidFill>
                  <a:srgbClr val="000000"/>
                </a:solidFill>
                <a:latin typeface="Arial" panose="020B0604020202020204" pitchFamily="34" charset="0"/>
              </a:rPr>
              <a:t>se traduce en la determinación de los</a:t>
            </a:r>
            <a:r>
              <a:rPr lang="es-PE" altLang="es-PE" sz="1200" dirty="0">
                <a:solidFill>
                  <a:srgbClr val="000000"/>
                </a:solidFill>
                <a:latin typeface="Arial" panose="020B0604020202020204" pitchFamily="34" charset="0"/>
              </a:rPr>
              <a:t> </a:t>
            </a:r>
            <a:r>
              <a:rPr lang="ru-RU" altLang="es-PE" sz="1200" dirty="0">
                <a:solidFill>
                  <a:srgbClr val="000000"/>
                </a:solidFill>
                <a:latin typeface="Arial" panose="020B0604020202020204" pitchFamily="34" charset="0"/>
              </a:rPr>
              <a:t>valores de K,</a:t>
            </a:r>
            <a:r>
              <a:rPr lang="ru-RU" altLang="es-PE" sz="1200" dirty="0">
                <a:solidFill>
                  <a:srgbClr val="000000"/>
                </a:solidFill>
                <a:latin typeface="VTIHSP+Symbol" charset="0"/>
                <a:cs typeface="VTIHSP+Symbol" charset="0"/>
              </a:rPr>
              <a:t>α</a:t>
            </a:r>
            <a:r>
              <a:rPr lang="ru-RU" altLang="es-PE" sz="1200" dirty="0">
                <a:solidFill>
                  <a:srgbClr val="000000"/>
                </a:solidFill>
                <a:latin typeface="Times New Roman" panose="02020603050405020304" pitchFamily="18" charset="0"/>
                <a:cs typeface="Times New Roman" panose="02020603050405020304" pitchFamily="18" charset="0"/>
              </a:rPr>
              <a:t> </a:t>
            </a:r>
            <a:r>
              <a:rPr lang="ru-RU" altLang="es-PE" sz="1200" dirty="0">
                <a:solidFill>
                  <a:srgbClr val="000000"/>
                </a:solidFill>
                <a:latin typeface="Arial" panose="020B0604020202020204" pitchFamily="34" charset="0"/>
              </a:rPr>
              <a:t>y</a:t>
            </a:r>
            <a:r>
              <a:rPr lang="es-PE" altLang="es-PE" sz="1200" dirty="0">
                <a:solidFill>
                  <a:srgbClr val="000000"/>
                </a:solidFill>
                <a:latin typeface="Arial" panose="020B0604020202020204" pitchFamily="34" charset="0"/>
              </a:rPr>
              <a:t> </a:t>
            </a:r>
            <a:r>
              <a:rPr lang="el-GR" altLang="es-PE" sz="1200" dirty="0">
                <a:solidFill>
                  <a:srgbClr val="000000"/>
                </a:solidFill>
                <a:latin typeface="Times New Roman" panose="02020603050405020304" pitchFamily="18" charset="0"/>
                <a:cs typeface="Times New Roman" panose="02020603050405020304" pitchFamily="18" charset="0"/>
              </a:rPr>
              <a:t>ᵦ</a:t>
            </a:r>
            <a:r>
              <a:rPr lang="es-PE" altLang="es-PE" sz="1200" dirty="0">
                <a:solidFill>
                  <a:srgbClr val="000000"/>
                </a:solidFill>
                <a:latin typeface="Times New Roman" panose="02020603050405020304" pitchFamily="18" charset="0"/>
                <a:cs typeface="Times New Roman" panose="02020603050405020304" pitchFamily="18" charset="0"/>
              </a:rPr>
              <a:t>   </a:t>
            </a:r>
            <a:r>
              <a:rPr lang="ru-RU" altLang="es-PE" sz="1200" dirty="0">
                <a:solidFill>
                  <a:srgbClr val="000000"/>
                </a:solidFill>
                <a:latin typeface="Arial" panose="020B0604020202020204" pitchFamily="34" charset="0"/>
              </a:rPr>
              <a:t>de la siguiente ecuación:</a:t>
            </a:r>
          </a:p>
        </p:txBody>
      </p:sp>
      <p:pic>
        <p:nvPicPr>
          <p:cNvPr id="32" name="Imagen 31">
            <a:extLst>
              <a:ext uri="{FF2B5EF4-FFF2-40B4-BE49-F238E27FC236}">
                <a16:creationId xmlns:a16="http://schemas.microsoft.com/office/drawing/2014/main" id="{A8F9468A-90A6-4B75-BB85-CFE24E03A77D}"/>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Effect>
                      <a14:saturation sat="200000"/>
                    </a14:imgEffect>
                  </a14:imgLayer>
                </a14:imgProps>
              </a:ext>
            </a:extLst>
          </a:blip>
          <a:srcRect l="19678" t="34992" r="36076" b="26452"/>
          <a:stretch/>
        </p:blipFill>
        <p:spPr>
          <a:xfrm>
            <a:off x="7039930" y="4119043"/>
            <a:ext cx="4695200" cy="2016713"/>
          </a:xfrm>
          <a:prstGeom prst="rect">
            <a:avLst/>
          </a:prstGeom>
        </p:spPr>
      </p:pic>
    </p:spTree>
    <p:extLst>
      <p:ext uri="{BB962C8B-B14F-4D97-AF65-F5344CB8AC3E}">
        <p14:creationId xmlns:p14="http://schemas.microsoft.com/office/powerpoint/2010/main" val="2518902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522807" y="136525"/>
            <a:ext cx="6063523" cy="869727"/>
          </a:xfrm>
        </p:spPr>
        <p:txBody>
          <a:bodyPr>
            <a:normAutofit fontScale="90000"/>
          </a:bodyPr>
          <a:lstStyle/>
          <a:p>
            <a:r>
              <a:rPr lang="es-ES" sz="3200" b="1" dirty="0"/>
              <a:t>4. Comportamiento del macizo rocoso</a:t>
            </a:r>
            <a:endParaRPr lang="es-PE" sz="3200" b="1" dirty="0"/>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33</a:t>
            </a:fld>
            <a:endParaRPr lang="es-PE" dirty="0"/>
          </a:p>
        </p:txBody>
      </p:sp>
      <p:sp>
        <p:nvSpPr>
          <p:cNvPr id="6" name="CuadroTexto 5">
            <a:extLst>
              <a:ext uri="{FF2B5EF4-FFF2-40B4-BE49-F238E27FC236}">
                <a16:creationId xmlns:a16="http://schemas.microsoft.com/office/drawing/2014/main" id="{27648074-E765-4880-B744-7623D0AA1322}"/>
              </a:ext>
            </a:extLst>
          </p:cNvPr>
          <p:cNvSpPr txBox="1"/>
          <p:nvPr/>
        </p:nvSpPr>
        <p:spPr>
          <a:xfrm>
            <a:off x="1251677" y="752230"/>
            <a:ext cx="3414916" cy="369332"/>
          </a:xfrm>
          <a:prstGeom prst="rect">
            <a:avLst/>
          </a:prstGeom>
          <a:noFill/>
        </p:spPr>
        <p:txBody>
          <a:bodyPr wrap="square">
            <a:spAutoFit/>
          </a:bodyPr>
          <a:lstStyle/>
          <a:p>
            <a:r>
              <a:rPr lang="es-PE" b="1" dirty="0"/>
              <a:t>A. Frente a estructuras</a:t>
            </a:r>
          </a:p>
        </p:txBody>
      </p:sp>
      <p:sp>
        <p:nvSpPr>
          <p:cNvPr id="9" name="CuadroTexto 8">
            <a:extLst>
              <a:ext uri="{FF2B5EF4-FFF2-40B4-BE49-F238E27FC236}">
                <a16:creationId xmlns:a16="http://schemas.microsoft.com/office/drawing/2014/main" id="{8FD78903-3EBA-4B4A-B422-C283AF2383F5}"/>
              </a:ext>
            </a:extLst>
          </p:cNvPr>
          <p:cNvSpPr txBox="1"/>
          <p:nvPr/>
        </p:nvSpPr>
        <p:spPr>
          <a:xfrm>
            <a:off x="6754211" y="749086"/>
            <a:ext cx="3414916" cy="369332"/>
          </a:xfrm>
          <a:prstGeom prst="rect">
            <a:avLst/>
          </a:prstGeom>
          <a:noFill/>
        </p:spPr>
        <p:txBody>
          <a:bodyPr wrap="square">
            <a:spAutoFit/>
          </a:bodyPr>
          <a:lstStyle/>
          <a:p>
            <a:r>
              <a:rPr lang="es-PE" b="1" dirty="0"/>
              <a:t>B. Presencia de agua</a:t>
            </a:r>
          </a:p>
        </p:txBody>
      </p:sp>
      <p:sp>
        <p:nvSpPr>
          <p:cNvPr id="13" name="CuadroTexto 12">
            <a:extLst>
              <a:ext uri="{FF2B5EF4-FFF2-40B4-BE49-F238E27FC236}">
                <a16:creationId xmlns:a16="http://schemas.microsoft.com/office/drawing/2014/main" id="{6AA3A3C7-4CAF-4854-9D1B-859EE0CEEC8E}"/>
              </a:ext>
            </a:extLst>
          </p:cNvPr>
          <p:cNvSpPr txBox="1"/>
          <p:nvPr/>
        </p:nvSpPr>
        <p:spPr>
          <a:xfrm>
            <a:off x="254928" y="1139749"/>
            <a:ext cx="5408414" cy="1477328"/>
          </a:xfrm>
          <a:prstGeom prst="rect">
            <a:avLst/>
          </a:prstGeom>
          <a:noFill/>
        </p:spPr>
        <p:txBody>
          <a:bodyPr wrap="square">
            <a:spAutoFit/>
          </a:bodyPr>
          <a:lstStyle/>
          <a:p>
            <a:pPr algn="just"/>
            <a:r>
              <a:rPr lang="es-PE" dirty="0"/>
              <a:t>Las características geomecánicas y la orientación de las estructuras geológicas determinan el comportamiento de deformación a pequeña y gran escala del macizo rocoso, así como también la forma en que se trasmite la energía en ese medio</a:t>
            </a:r>
          </a:p>
        </p:txBody>
      </p:sp>
      <p:sp>
        <p:nvSpPr>
          <p:cNvPr id="14" name="CuadroTexto 13">
            <a:extLst>
              <a:ext uri="{FF2B5EF4-FFF2-40B4-BE49-F238E27FC236}">
                <a16:creationId xmlns:a16="http://schemas.microsoft.com/office/drawing/2014/main" id="{3DD92A6E-2562-4F62-BF13-C1A7A03464C3}"/>
              </a:ext>
            </a:extLst>
          </p:cNvPr>
          <p:cNvSpPr txBox="1"/>
          <p:nvPr/>
        </p:nvSpPr>
        <p:spPr>
          <a:xfrm>
            <a:off x="254928" y="2501767"/>
            <a:ext cx="5291013" cy="1477328"/>
          </a:xfrm>
          <a:prstGeom prst="rect">
            <a:avLst/>
          </a:prstGeom>
          <a:noFill/>
        </p:spPr>
        <p:txBody>
          <a:bodyPr wrap="square">
            <a:spAutoFit/>
          </a:bodyPr>
          <a:lstStyle/>
          <a:p>
            <a:r>
              <a:rPr lang="es-PE" dirty="0"/>
              <a:t>Las velocidades de onda P y S dependerá de: </a:t>
            </a:r>
          </a:p>
          <a:p>
            <a:pPr marL="285750" indent="-285750">
              <a:buFontTx/>
              <a:buChar char="-"/>
            </a:pPr>
            <a:r>
              <a:rPr lang="es-PE" dirty="0"/>
              <a:t>Rugosidad de estructuras </a:t>
            </a:r>
          </a:p>
          <a:p>
            <a:pPr marL="285750" indent="-285750">
              <a:buFontTx/>
              <a:buChar char="-"/>
            </a:pPr>
            <a:r>
              <a:rPr lang="es-PE" dirty="0"/>
              <a:t>Apertura de estructuras. </a:t>
            </a:r>
          </a:p>
          <a:p>
            <a:pPr marL="285750" indent="-285750">
              <a:buFontTx/>
              <a:buChar char="-"/>
            </a:pPr>
            <a:r>
              <a:rPr lang="es-PE" dirty="0"/>
              <a:t>Relleno de estructuras. </a:t>
            </a:r>
          </a:p>
          <a:p>
            <a:pPr marL="285750" indent="-285750">
              <a:buFontTx/>
              <a:buChar char="-"/>
            </a:pPr>
            <a:r>
              <a:rPr lang="es-PE" dirty="0"/>
              <a:t>Presencia de material arcilloso. </a:t>
            </a:r>
          </a:p>
        </p:txBody>
      </p:sp>
      <p:sp>
        <p:nvSpPr>
          <p:cNvPr id="15" name="CuadroTexto 14">
            <a:extLst>
              <a:ext uri="{FF2B5EF4-FFF2-40B4-BE49-F238E27FC236}">
                <a16:creationId xmlns:a16="http://schemas.microsoft.com/office/drawing/2014/main" id="{80FE2B4D-8C4F-4999-883F-67A4D5B95566}"/>
              </a:ext>
            </a:extLst>
          </p:cNvPr>
          <p:cNvSpPr txBox="1"/>
          <p:nvPr/>
        </p:nvSpPr>
        <p:spPr>
          <a:xfrm>
            <a:off x="254927" y="4131583"/>
            <a:ext cx="5291013" cy="2031325"/>
          </a:xfrm>
          <a:prstGeom prst="rect">
            <a:avLst/>
          </a:prstGeom>
          <a:noFill/>
        </p:spPr>
        <p:txBody>
          <a:bodyPr wrap="square">
            <a:spAutoFit/>
          </a:bodyPr>
          <a:lstStyle/>
          <a:p>
            <a:pPr algn="just"/>
            <a:r>
              <a:rPr lang="es-PE" dirty="0"/>
              <a:t>“las velocidades de onda P y S aumentan y la atenuación disminuye a medida que el estrés normal aumenta. La presencia de material arcilloso disminuye la velocidad de propagación y aumenta la atenuación. Asimismo, se alcanza un nivel más alto de rigidez en el macizo rocoso en superficies compactas, que en superficies rugosas.” </a:t>
            </a:r>
          </a:p>
        </p:txBody>
      </p:sp>
      <p:sp>
        <p:nvSpPr>
          <p:cNvPr id="17" name="CuadroTexto 16">
            <a:extLst>
              <a:ext uri="{FF2B5EF4-FFF2-40B4-BE49-F238E27FC236}">
                <a16:creationId xmlns:a16="http://schemas.microsoft.com/office/drawing/2014/main" id="{4E5C8F36-F132-4EC6-A477-3637F9C38665}"/>
              </a:ext>
            </a:extLst>
          </p:cNvPr>
          <p:cNvSpPr txBox="1"/>
          <p:nvPr/>
        </p:nvSpPr>
        <p:spPr>
          <a:xfrm>
            <a:off x="6586330" y="1221947"/>
            <a:ext cx="4833444" cy="923330"/>
          </a:xfrm>
          <a:prstGeom prst="rect">
            <a:avLst/>
          </a:prstGeom>
          <a:noFill/>
        </p:spPr>
        <p:txBody>
          <a:bodyPr wrap="square">
            <a:spAutoFit/>
          </a:bodyPr>
          <a:lstStyle/>
          <a:p>
            <a:pPr algn="just"/>
            <a:r>
              <a:rPr lang="es-PE" dirty="0"/>
              <a:t>Muchas rocas muestran una disminución significativa en su resistencia a medida que aumenta su contenido de humedad. </a:t>
            </a:r>
          </a:p>
        </p:txBody>
      </p:sp>
      <p:sp>
        <p:nvSpPr>
          <p:cNvPr id="20" name="CuadroTexto 19">
            <a:extLst>
              <a:ext uri="{FF2B5EF4-FFF2-40B4-BE49-F238E27FC236}">
                <a16:creationId xmlns:a16="http://schemas.microsoft.com/office/drawing/2014/main" id="{C0A7113E-5B92-454A-9BB8-2A5646E4A531}"/>
              </a:ext>
            </a:extLst>
          </p:cNvPr>
          <p:cNvSpPr txBox="1"/>
          <p:nvPr/>
        </p:nvSpPr>
        <p:spPr>
          <a:xfrm>
            <a:off x="6586330" y="2193096"/>
            <a:ext cx="4833444" cy="4524315"/>
          </a:xfrm>
          <a:prstGeom prst="rect">
            <a:avLst/>
          </a:prstGeom>
          <a:noFill/>
        </p:spPr>
        <p:txBody>
          <a:bodyPr wrap="square">
            <a:spAutoFit/>
          </a:bodyPr>
          <a:lstStyle/>
          <a:p>
            <a:r>
              <a:rPr lang="es-PE" dirty="0"/>
              <a:t>El efecto más importante es la reducción en la resistencia, la cual ocurre como resultado de las presiones de agua en los poros de la roca. </a:t>
            </a:r>
          </a:p>
          <a:p>
            <a:pPr marL="285750" indent="-285750">
              <a:buFont typeface="Arial" panose="020B0604020202020204" pitchFamily="34" charset="0"/>
              <a:buChar char="•"/>
            </a:pPr>
            <a:r>
              <a:rPr lang="es-PE" dirty="0"/>
              <a:t>En el caso de la </a:t>
            </a:r>
            <a:r>
              <a:rPr lang="es-PE" b="1" dirty="0">
                <a:solidFill>
                  <a:schemeClr val="accent3">
                    <a:lumMod val="75000"/>
                  </a:schemeClr>
                </a:solidFill>
              </a:rPr>
              <a:t>roca intacta</a:t>
            </a:r>
            <a:r>
              <a:rPr lang="es-PE" dirty="0"/>
              <a:t>, de muy baja porosidad, se presume que los cambios de esfuerzos son suficientemente bajos como para permitir que las presiones de poros alcancen una condición de régimen permanente.</a:t>
            </a:r>
          </a:p>
          <a:p>
            <a:pPr marL="285750" indent="-285750">
              <a:buFont typeface="Arial" panose="020B0604020202020204" pitchFamily="34" charset="0"/>
              <a:buChar char="•"/>
            </a:pPr>
            <a:r>
              <a:rPr lang="es-PE" dirty="0"/>
              <a:t>En el caso de los </a:t>
            </a:r>
            <a:r>
              <a:rPr lang="es-PE" b="1" dirty="0">
                <a:solidFill>
                  <a:schemeClr val="accent3">
                    <a:lumMod val="75000"/>
                  </a:schemeClr>
                </a:solidFill>
              </a:rPr>
              <a:t>macizos rocosos </a:t>
            </a:r>
            <a:r>
              <a:rPr lang="es-PE" dirty="0"/>
              <a:t>fracturados, se puede suponer que en las discontinuidades las presiones de agua aumentarán y se disiparán más rápidamente que en los poros de los bloques de roca intacta, especialmente en el caso de rocas de baja porosidad y baja permeabilidad.</a:t>
            </a:r>
          </a:p>
        </p:txBody>
      </p:sp>
    </p:spTree>
    <p:extLst>
      <p:ext uri="{BB962C8B-B14F-4D97-AF65-F5344CB8AC3E}">
        <p14:creationId xmlns:p14="http://schemas.microsoft.com/office/powerpoint/2010/main" val="3812915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426615" y="275869"/>
            <a:ext cx="5669385" cy="612471"/>
          </a:xfrm>
        </p:spPr>
        <p:txBody>
          <a:bodyPr>
            <a:normAutofit/>
          </a:bodyPr>
          <a:lstStyle/>
          <a:p>
            <a:r>
              <a:rPr lang="es-ES" sz="2000" b="1" dirty="0"/>
              <a:t>5. CRITERIO DE DAÑO ADAPTADO</a:t>
            </a:r>
            <a:endParaRPr lang="es-PE" sz="2000" b="1" dirty="0"/>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34</a:t>
            </a:fld>
            <a:endParaRPr lang="es-PE" dirty="0"/>
          </a:p>
        </p:txBody>
      </p:sp>
      <p:sp>
        <p:nvSpPr>
          <p:cNvPr id="16" name="CuadroTexto 15">
            <a:extLst>
              <a:ext uri="{FF2B5EF4-FFF2-40B4-BE49-F238E27FC236}">
                <a16:creationId xmlns:a16="http://schemas.microsoft.com/office/drawing/2014/main" id="{CADA3957-230B-4A93-A0B8-38B596BA2D4D}"/>
              </a:ext>
            </a:extLst>
          </p:cNvPr>
          <p:cNvSpPr txBox="1"/>
          <p:nvPr/>
        </p:nvSpPr>
        <p:spPr>
          <a:xfrm>
            <a:off x="731061" y="874518"/>
            <a:ext cx="5291013" cy="646331"/>
          </a:xfrm>
          <a:prstGeom prst="rect">
            <a:avLst/>
          </a:prstGeom>
          <a:noFill/>
        </p:spPr>
        <p:txBody>
          <a:bodyPr wrap="square">
            <a:spAutoFit/>
          </a:bodyPr>
          <a:lstStyle/>
          <a:p>
            <a:pPr algn="just"/>
            <a:r>
              <a:rPr lang="es-PE" dirty="0"/>
              <a:t>Se propone utilizar todas las variables del modelo como variables de macizo rocoso.</a:t>
            </a:r>
          </a:p>
        </p:txBody>
      </p:sp>
      <p:pic>
        <p:nvPicPr>
          <p:cNvPr id="5" name="Imagen 4">
            <a:extLst>
              <a:ext uri="{FF2B5EF4-FFF2-40B4-BE49-F238E27FC236}">
                <a16:creationId xmlns:a16="http://schemas.microsoft.com/office/drawing/2014/main" id="{CF085B13-DF12-4359-A540-F4F9BA672D37}"/>
              </a:ext>
            </a:extLst>
          </p:cNvPr>
          <p:cNvPicPr>
            <a:picLocks noChangeAspect="1"/>
          </p:cNvPicPr>
          <p:nvPr/>
        </p:nvPicPr>
        <p:blipFill>
          <a:blip r:embed="rId2"/>
          <a:stretch>
            <a:fillRect/>
          </a:stretch>
        </p:blipFill>
        <p:spPr>
          <a:xfrm>
            <a:off x="1156842" y="1513635"/>
            <a:ext cx="3422429" cy="800568"/>
          </a:xfrm>
          <a:prstGeom prst="rect">
            <a:avLst/>
          </a:prstGeom>
        </p:spPr>
      </p:pic>
      <p:sp>
        <p:nvSpPr>
          <p:cNvPr id="18" name="CuadroTexto 17">
            <a:extLst>
              <a:ext uri="{FF2B5EF4-FFF2-40B4-BE49-F238E27FC236}">
                <a16:creationId xmlns:a16="http://schemas.microsoft.com/office/drawing/2014/main" id="{87EF136F-72BB-4819-8FFE-C4C33589F4FC}"/>
              </a:ext>
            </a:extLst>
          </p:cNvPr>
          <p:cNvSpPr txBox="1"/>
          <p:nvPr/>
        </p:nvSpPr>
        <p:spPr>
          <a:xfrm>
            <a:off x="5005052" y="1445655"/>
            <a:ext cx="6093372" cy="923330"/>
          </a:xfrm>
          <a:prstGeom prst="rect">
            <a:avLst/>
          </a:prstGeom>
          <a:noFill/>
        </p:spPr>
        <p:txBody>
          <a:bodyPr wrap="square">
            <a:spAutoFit/>
          </a:bodyPr>
          <a:lstStyle/>
          <a:p>
            <a:r>
              <a:rPr lang="es-PE" dirty="0"/>
              <a:t>Donde: </a:t>
            </a:r>
          </a:p>
          <a:p>
            <a:r>
              <a:rPr lang="es-PE" dirty="0"/>
              <a:t>𝜎𝑡𝑟𝑚 = Resistencia a la tracción de macizo rocoso. </a:t>
            </a:r>
          </a:p>
          <a:p>
            <a:r>
              <a:rPr lang="es-PE" dirty="0"/>
              <a:t>𝐸𝑟𝑚 = Módulo de deformación escalado a macizo rocoso. </a:t>
            </a:r>
          </a:p>
        </p:txBody>
      </p:sp>
      <p:sp>
        <p:nvSpPr>
          <p:cNvPr id="19" name="CuadroTexto 18">
            <a:extLst>
              <a:ext uri="{FF2B5EF4-FFF2-40B4-BE49-F238E27FC236}">
                <a16:creationId xmlns:a16="http://schemas.microsoft.com/office/drawing/2014/main" id="{5064BA84-50D3-41E0-B7A1-7C5E49285943}"/>
              </a:ext>
            </a:extLst>
          </p:cNvPr>
          <p:cNvSpPr txBox="1"/>
          <p:nvPr/>
        </p:nvSpPr>
        <p:spPr>
          <a:xfrm>
            <a:off x="1318254" y="2239121"/>
            <a:ext cx="3099606" cy="369332"/>
          </a:xfrm>
          <a:prstGeom prst="rect">
            <a:avLst/>
          </a:prstGeom>
          <a:noFill/>
        </p:spPr>
        <p:txBody>
          <a:bodyPr wrap="square">
            <a:spAutoFit/>
          </a:bodyPr>
          <a:lstStyle/>
          <a:p>
            <a:r>
              <a:rPr lang="es-PE" b="1" dirty="0">
                <a:solidFill>
                  <a:schemeClr val="accent3">
                    <a:lumMod val="75000"/>
                  </a:schemeClr>
                </a:solidFill>
              </a:rPr>
              <a:t>Escalamiento 𝜎𝑡𝑟m</a:t>
            </a:r>
          </a:p>
        </p:txBody>
      </p:sp>
      <p:sp>
        <p:nvSpPr>
          <p:cNvPr id="21" name="CuadroTexto 20">
            <a:extLst>
              <a:ext uri="{FF2B5EF4-FFF2-40B4-BE49-F238E27FC236}">
                <a16:creationId xmlns:a16="http://schemas.microsoft.com/office/drawing/2014/main" id="{49B2A1E3-8622-49FA-8B1B-2818E1ECEF4A}"/>
              </a:ext>
            </a:extLst>
          </p:cNvPr>
          <p:cNvSpPr txBox="1"/>
          <p:nvPr/>
        </p:nvSpPr>
        <p:spPr>
          <a:xfrm>
            <a:off x="731061" y="2700674"/>
            <a:ext cx="5616465" cy="2862322"/>
          </a:xfrm>
          <a:prstGeom prst="rect">
            <a:avLst/>
          </a:prstGeom>
          <a:noFill/>
        </p:spPr>
        <p:txBody>
          <a:bodyPr wrap="square">
            <a:spAutoFit/>
          </a:bodyPr>
          <a:lstStyle/>
          <a:p>
            <a:pPr algn="just"/>
            <a:r>
              <a:rPr lang="es-PE" dirty="0"/>
              <a:t>La falla de un talud puede deberse a dos factores o a una combinación de ambos: </a:t>
            </a:r>
          </a:p>
          <a:p>
            <a:pPr marL="285750" indent="-285750" algn="just">
              <a:buFontTx/>
              <a:buChar char="-"/>
            </a:pPr>
            <a:r>
              <a:rPr lang="es-PE" dirty="0"/>
              <a:t>Cuando el esfuerzo de corte ejercido es mayor a la resistencia de corte de los materiales. </a:t>
            </a:r>
          </a:p>
          <a:p>
            <a:pPr marL="285750" indent="-285750" algn="just">
              <a:buFontTx/>
              <a:buChar char="-"/>
            </a:pPr>
            <a:r>
              <a:rPr lang="es-PE" dirty="0"/>
              <a:t>Cuando disminuye la resistencia de corte de los materiales. </a:t>
            </a:r>
          </a:p>
          <a:p>
            <a:pPr algn="just"/>
            <a:r>
              <a:rPr lang="es-PE" dirty="0"/>
              <a:t>El fenómeno anterior ha sido modelado por distintos autores a lo largo de la historia: </a:t>
            </a:r>
          </a:p>
          <a:p>
            <a:pPr marL="285750" indent="-285750" algn="just">
              <a:buFontTx/>
              <a:buChar char="-"/>
            </a:pPr>
            <a:r>
              <a:rPr lang="es-PE" dirty="0"/>
              <a:t>Mohr – Coulomb.</a:t>
            </a:r>
          </a:p>
          <a:p>
            <a:pPr marL="285750" indent="-285750" algn="just">
              <a:buFontTx/>
              <a:buChar char="-"/>
            </a:pPr>
            <a:r>
              <a:rPr lang="es-PE" dirty="0" err="1"/>
              <a:t>Hoek</a:t>
            </a:r>
            <a:r>
              <a:rPr lang="es-PE" dirty="0"/>
              <a:t> &amp; Brown generalizado. </a:t>
            </a:r>
          </a:p>
        </p:txBody>
      </p:sp>
      <p:sp>
        <p:nvSpPr>
          <p:cNvPr id="23" name="CuadroTexto 22">
            <a:extLst>
              <a:ext uri="{FF2B5EF4-FFF2-40B4-BE49-F238E27FC236}">
                <a16:creationId xmlns:a16="http://schemas.microsoft.com/office/drawing/2014/main" id="{6EF249FE-5EDE-40CE-B905-9894F643CDE5}"/>
              </a:ext>
            </a:extLst>
          </p:cNvPr>
          <p:cNvSpPr txBox="1"/>
          <p:nvPr/>
        </p:nvSpPr>
        <p:spPr>
          <a:xfrm>
            <a:off x="6815449" y="2503857"/>
            <a:ext cx="4740165" cy="3970318"/>
          </a:xfrm>
          <a:prstGeom prst="rect">
            <a:avLst/>
          </a:prstGeom>
          <a:noFill/>
        </p:spPr>
        <p:txBody>
          <a:bodyPr wrap="square">
            <a:spAutoFit/>
          </a:bodyPr>
          <a:lstStyle/>
          <a:p>
            <a:pPr marL="285750" indent="-285750" algn="just">
              <a:buFontTx/>
              <a:buChar char="-"/>
            </a:pPr>
            <a:r>
              <a:rPr lang="es-PE" dirty="0" err="1"/>
              <a:t>Shoerey</a:t>
            </a:r>
            <a:r>
              <a:rPr lang="es-PE" dirty="0"/>
              <a:t> </a:t>
            </a:r>
          </a:p>
          <a:p>
            <a:pPr marL="285750" indent="-285750" algn="just">
              <a:buFontTx/>
              <a:buChar char="-"/>
            </a:pPr>
            <a:r>
              <a:rPr lang="es-PE" dirty="0" err="1"/>
              <a:t>Ramamurthy</a:t>
            </a:r>
            <a:r>
              <a:rPr lang="es-PE" dirty="0"/>
              <a:t> </a:t>
            </a:r>
          </a:p>
          <a:p>
            <a:pPr marL="285750" indent="-285750" algn="just">
              <a:buFontTx/>
              <a:buChar char="-"/>
            </a:pPr>
            <a:r>
              <a:rPr lang="es-PE" dirty="0" err="1"/>
              <a:t>Beniawski</a:t>
            </a:r>
            <a:r>
              <a:rPr lang="es-PE" dirty="0"/>
              <a:t> </a:t>
            </a:r>
          </a:p>
          <a:p>
            <a:pPr algn="just"/>
            <a:r>
              <a:rPr lang="es-PE" dirty="0"/>
              <a:t>Tanto el modelo de </a:t>
            </a:r>
            <a:r>
              <a:rPr lang="es-PE" dirty="0" err="1"/>
              <a:t>Ramamurthy</a:t>
            </a:r>
            <a:r>
              <a:rPr lang="es-PE" dirty="0"/>
              <a:t> como el modelo de </a:t>
            </a:r>
            <a:r>
              <a:rPr lang="es-PE" dirty="0" err="1"/>
              <a:t>Beniawski</a:t>
            </a:r>
            <a:r>
              <a:rPr lang="es-PE" dirty="0"/>
              <a:t>  no son aplicables a un régimen de </a:t>
            </a:r>
            <a:r>
              <a:rPr lang="es-PE" b="1" dirty="0">
                <a:solidFill>
                  <a:schemeClr val="accent3">
                    <a:lumMod val="75000"/>
                  </a:schemeClr>
                </a:solidFill>
              </a:rPr>
              <a:t>tensión.</a:t>
            </a:r>
            <a:r>
              <a:rPr lang="es-PE" dirty="0"/>
              <a:t> Por su parte, el modelo elástico de Mohr – Coulomb no es aplicable a </a:t>
            </a:r>
            <a:r>
              <a:rPr lang="es-PE" b="1" dirty="0">
                <a:solidFill>
                  <a:schemeClr val="accent3">
                    <a:lumMod val="75000"/>
                  </a:schemeClr>
                </a:solidFill>
              </a:rPr>
              <a:t>roca intacta</a:t>
            </a:r>
            <a:r>
              <a:rPr lang="es-PE" dirty="0"/>
              <a:t>, por lo que no permite calibrar el modelo propuesto. </a:t>
            </a:r>
          </a:p>
          <a:p>
            <a:pPr algn="just"/>
            <a:r>
              <a:rPr lang="es-PE" dirty="0"/>
              <a:t>Asimismo, el modelo </a:t>
            </a:r>
            <a:r>
              <a:rPr lang="es-PE" dirty="0" err="1"/>
              <a:t>ineelástico</a:t>
            </a:r>
            <a:r>
              <a:rPr lang="es-PE" dirty="0"/>
              <a:t> Mohr –Coulomb, requiere mediciones en particular para obtener las </a:t>
            </a:r>
            <a:r>
              <a:rPr lang="es-PE" b="1" dirty="0">
                <a:solidFill>
                  <a:schemeClr val="accent3">
                    <a:lumMod val="75000"/>
                  </a:schemeClr>
                </a:solidFill>
              </a:rPr>
              <a:t>constantes</a:t>
            </a:r>
            <a:r>
              <a:rPr lang="es-PE" dirty="0"/>
              <a:t> del modelo que se adaptará mejor a las condiciones particulares del terreno en estudio. </a:t>
            </a:r>
          </a:p>
        </p:txBody>
      </p:sp>
    </p:spTree>
    <p:extLst>
      <p:ext uri="{BB962C8B-B14F-4D97-AF65-F5344CB8AC3E}">
        <p14:creationId xmlns:p14="http://schemas.microsoft.com/office/powerpoint/2010/main" val="3971280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7" y="382385"/>
            <a:ext cx="5669385" cy="612471"/>
          </a:xfrm>
        </p:spPr>
        <p:txBody>
          <a:bodyPr>
            <a:normAutofit/>
          </a:bodyPr>
          <a:lstStyle/>
          <a:p>
            <a:r>
              <a:rPr lang="es-ES" sz="2000" dirty="0">
                <a:solidFill>
                  <a:schemeClr val="accent3">
                    <a:lumMod val="75000"/>
                  </a:schemeClr>
                </a:solidFill>
              </a:rPr>
              <a:t>5. CRITERIO DE DAÑO ADAPTADO</a:t>
            </a:r>
            <a:endParaRPr lang="es-PE" sz="2000"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35</a:t>
            </a:fld>
            <a:endParaRPr lang="es-PE" dirty="0"/>
          </a:p>
        </p:txBody>
      </p:sp>
      <p:sp>
        <p:nvSpPr>
          <p:cNvPr id="19" name="CuadroTexto 18">
            <a:extLst>
              <a:ext uri="{FF2B5EF4-FFF2-40B4-BE49-F238E27FC236}">
                <a16:creationId xmlns:a16="http://schemas.microsoft.com/office/drawing/2014/main" id="{5064BA84-50D3-41E0-B7A1-7C5E49285943}"/>
              </a:ext>
            </a:extLst>
          </p:cNvPr>
          <p:cNvSpPr txBox="1"/>
          <p:nvPr/>
        </p:nvSpPr>
        <p:spPr>
          <a:xfrm>
            <a:off x="1129068" y="810190"/>
            <a:ext cx="3099606" cy="369332"/>
          </a:xfrm>
          <a:prstGeom prst="rect">
            <a:avLst/>
          </a:prstGeom>
          <a:noFill/>
        </p:spPr>
        <p:txBody>
          <a:bodyPr wrap="square">
            <a:spAutoFit/>
          </a:bodyPr>
          <a:lstStyle/>
          <a:p>
            <a:r>
              <a:rPr lang="es-PE" b="1" dirty="0">
                <a:solidFill>
                  <a:schemeClr val="accent3">
                    <a:lumMod val="75000"/>
                  </a:schemeClr>
                </a:solidFill>
              </a:rPr>
              <a:t>Escalamiento E𝑟m</a:t>
            </a:r>
          </a:p>
        </p:txBody>
      </p:sp>
      <p:sp>
        <p:nvSpPr>
          <p:cNvPr id="13" name="CuadroTexto 12">
            <a:extLst>
              <a:ext uri="{FF2B5EF4-FFF2-40B4-BE49-F238E27FC236}">
                <a16:creationId xmlns:a16="http://schemas.microsoft.com/office/drawing/2014/main" id="{2C5ECCD3-CDC9-4CB8-923C-AA6D6779810D}"/>
              </a:ext>
            </a:extLst>
          </p:cNvPr>
          <p:cNvSpPr txBox="1"/>
          <p:nvPr/>
        </p:nvSpPr>
        <p:spPr>
          <a:xfrm>
            <a:off x="1039683" y="1179522"/>
            <a:ext cx="10563738" cy="369332"/>
          </a:xfrm>
          <a:prstGeom prst="rect">
            <a:avLst/>
          </a:prstGeom>
          <a:noFill/>
        </p:spPr>
        <p:txBody>
          <a:bodyPr wrap="square">
            <a:spAutoFit/>
          </a:bodyPr>
          <a:lstStyle/>
          <a:p>
            <a:r>
              <a:rPr lang="es-PE" dirty="0"/>
              <a:t>A continuación, se ilustran las fórmulas empíricas de calibración del módulo de deformación a macizo rocoso.</a:t>
            </a:r>
          </a:p>
        </p:txBody>
      </p:sp>
      <p:pic>
        <p:nvPicPr>
          <p:cNvPr id="6" name="Imagen 5">
            <a:extLst>
              <a:ext uri="{FF2B5EF4-FFF2-40B4-BE49-F238E27FC236}">
                <a16:creationId xmlns:a16="http://schemas.microsoft.com/office/drawing/2014/main" id="{C1BA9E2F-F8BF-4517-AAA9-9494A9B688B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Lst>
          </a:blip>
          <a:stretch>
            <a:fillRect/>
          </a:stretch>
        </p:blipFill>
        <p:spPr>
          <a:xfrm>
            <a:off x="704259" y="1799998"/>
            <a:ext cx="10649541" cy="4002354"/>
          </a:xfrm>
          <a:prstGeom prst="rect">
            <a:avLst/>
          </a:prstGeom>
        </p:spPr>
      </p:pic>
    </p:spTree>
    <p:extLst>
      <p:ext uri="{BB962C8B-B14F-4D97-AF65-F5344CB8AC3E}">
        <p14:creationId xmlns:p14="http://schemas.microsoft.com/office/powerpoint/2010/main" val="3872041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606197" y="272101"/>
            <a:ext cx="8448914" cy="646330"/>
          </a:xfrm>
        </p:spPr>
        <p:txBody>
          <a:bodyPr>
            <a:normAutofit fontScale="90000"/>
          </a:bodyPr>
          <a:lstStyle/>
          <a:p>
            <a:r>
              <a:rPr lang="es-ES" sz="2800" b="1" dirty="0"/>
              <a:t>6. MODELOS EXISTES DE PPV CALIBRADOS A MACIZO ROCOSO</a:t>
            </a:r>
            <a:endParaRPr lang="es-PE" sz="2800" b="1" dirty="0"/>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36</a:t>
            </a:fld>
            <a:endParaRPr lang="es-PE" dirty="0"/>
          </a:p>
        </p:txBody>
      </p:sp>
      <p:sp>
        <p:nvSpPr>
          <p:cNvPr id="9" name="CuadroTexto 8">
            <a:extLst>
              <a:ext uri="{FF2B5EF4-FFF2-40B4-BE49-F238E27FC236}">
                <a16:creationId xmlns:a16="http://schemas.microsoft.com/office/drawing/2014/main" id="{B7AC7B70-08A0-4496-A96F-8979D5580E26}"/>
              </a:ext>
            </a:extLst>
          </p:cNvPr>
          <p:cNvSpPr txBox="1"/>
          <p:nvPr/>
        </p:nvSpPr>
        <p:spPr>
          <a:xfrm>
            <a:off x="1075997" y="764121"/>
            <a:ext cx="3149162" cy="369332"/>
          </a:xfrm>
          <a:prstGeom prst="rect">
            <a:avLst/>
          </a:prstGeom>
          <a:noFill/>
        </p:spPr>
        <p:txBody>
          <a:bodyPr wrap="square">
            <a:spAutoFit/>
          </a:bodyPr>
          <a:lstStyle/>
          <a:p>
            <a:r>
              <a:rPr lang="es-PE" b="1" dirty="0"/>
              <a:t>Modelo de Vergara (2014)</a:t>
            </a:r>
          </a:p>
        </p:txBody>
      </p:sp>
      <p:sp>
        <p:nvSpPr>
          <p:cNvPr id="14" name="CuadroTexto 13">
            <a:extLst>
              <a:ext uri="{FF2B5EF4-FFF2-40B4-BE49-F238E27FC236}">
                <a16:creationId xmlns:a16="http://schemas.microsoft.com/office/drawing/2014/main" id="{2603C0E3-099B-49EA-8586-05F75F9B40B0}"/>
              </a:ext>
            </a:extLst>
          </p:cNvPr>
          <p:cNvSpPr txBox="1"/>
          <p:nvPr/>
        </p:nvSpPr>
        <p:spPr>
          <a:xfrm>
            <a:off x="606197" y="1240137"/>
            <a:ext cx="10440713" cy="646331"/>
          </a:xfrm>
          <a:prstGeom prst="rect">
            <a:avLst/>
          </a:prstGeom>
          <a:noFill/>
        </p:spPr>
        <p:txBody>
          <a:bodyPr wrap="square">
            <a:spAutoFit/>
          </a:bodyPr>
          <a:lstStyle/>
          <a:p>
            <a:pPr algn="just"/>
            <a:r>
              <a:rPr lang="es-PE" dirty="0"/>
              <a:t>El modelo de </a:t>
            </a:r>
            <a:r>
              <a:rPr lang="es-PE" dirty="0" err="1"/>
              <a:t>PPVcmr</a:t>
            </a:r>
            <a:r>
              <a:rPr lang="es-PE" dirty="0"/>
              <a:t> propuesto por Vergara considera el modelo de </a:t>
            </a:r>
            <a:r>
              <a:rPr lang="es-PE" dirty="0" err="1"/>
              <a:t>Hoek</a:t>
            </a:r>
            <a:r>
              <a:rPr lang="es-PE" dirty="0"/>
              <a:t> &amp; Brown generalizado para escalar la resistencia a la tracción y el modelo de </a:t>
            </a:r>
            <a:r>
              <a:rPr lang="es-PE" dirty="0" err="1"/>
              <a:t>Hoek</a:t>
            </a:r>
            <a:r>
              <a:rPr lang="es-PE" dirty="0"/>
              <a:t> &amp; </a:t>
            </a:r>
            <a:r>
              <a:rPr lang="es-PE" dirty="0" err="1"/>
              <a:t>Diederich</a:t>
            </a:r>
            <a:r>
              <a:rPr lang="es-PE" dirty="0"/>
              <a:t> para escalar el módulo de deformación.</a:t>
            </a:r>
          </a:p>
        </p:txBody>
      </p:sp>
      <p:pic>
        <p:nvPicPr>
          <p:cNvPr id="7" name="Imagen 6">
            <a:extLst>
              <a:ext uri="{FF2B5EF4-FFF2-40B4-BE49-F238E27FC236}">
                <a16:creationId xmlns:a16="http://schemas.microsoft.com/office/drawing/2014/main" id="{C1F3112F-B275-4A40-99DE-6EA24BD7945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130796" y="1948414"/>
            <a:ext cx="6998966" cy="1448663"/>
          </a:xfrm>
          <a:prstGeom prst="rect">
            <a:avLst/>
          </a:prstGeom>
        </p:spPr>
      </p:pic>
      <p:sp>
        <p:nvSpPr>
          <p:cNvPr id="15" name="CuadroTexto 14">
            <a:extLst>
              <a:ext uri="{FF2B5EF4-FFF2-40B4-BE49-F238E27FC236}">
                <a16:creationId xmlns:a16="http://schemas.microsoft.com/office/drawing/2014/main" id="{C89515BD-5639-4C58-A0D6-55475D2278AC}"/>
              </a:ext>
            </a:extLst>
          </p:cNvPr>
          <p:cNvSpPr txBox="1"/>
          <p:nvPr/>
        </p:nvSpPr>
        <p:spPr>
          <a:xfrm>
            <a:off x="735454" y="3543042"/>
            <a:ext cx="6093372" cy="2308324"/>
          </a:xfrm>
          <a:prstGeom prst="rect">
            <a:avLst/>
          </a:prstGeom>
          <a:noFill/>
        </p:spPr>
        <p:txBody>
          <a:bodyPr wrap="square">
            <a:spAutoFit/>
          </a:bodyPr>
          <a:lstStyle/>
          <a:p>
            <a:r>
              <a:rPr lang="es-PE" dirty="0"/>
              <a:t>Donde:</a:t>
            </a:r>
          </a:p>
          <a:p>
            <a:r>
              <a:rPr lang="es-PE" dirty="0"/>
              <a:t>𝜎𝑐𝑖: Resistencia a la tracción de la roca intacta</a:t>
            </a:r>
          </a:p>
          <a:p>
            <a:r>
              <a:rPr lang="es-PE" dirty="0"/>
              <a:t>Mb:  valor reducido de constante de material</a:t>
            </a:r>
          </a:p>
          <a:p>
            <a:endParaRPr lang="es-PE" dirty="0"/>
          </a:p>
          <a:p>
            <a:endParaRPr lang="es-PE" dirty="0"/>
          </a:p>
          <a:p>
            <a:endParaRPr lang="es-PE" dirty="0"/>
          </a:p>
          <a:p>
            <a:endParaRPr lang="es-PE" dirty="0"/>
          </a:p>
          <a:p>
            <a:r>
              <a:rPr lang="es-PE" dirty="0"/>
              <a:t>Ei: Modulo de elasticidad de roca intacta</a:t>
            </a:r>
          </a:p>
        </p:txBody>
      </p:sp>
      <p:pic>
        <p:nvPicPr>
          <p:cNvPr id="16" name="Imagen 15">
            <a:extLst>
              <a:ext uri="{FF2B5EF4-FFF2-40B4-BE49-F238E27FC236}">
                <a16:creationId xmlns:a16="http://schemas.microsoft.com/office/drawing/2014/main" id="{F5273099-D872-4B22-84D8-9D214A1FD9F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200000"/>
                    </a14:imgEffect>
                  </a14:imgLayer>
                </a14:imgProps>
              </a:ext>
            </a:extLst>
          </a:blip>
          <a:stretch>
            <a:fillRect/>
          </a:stretch>
        </p:blipFill>
        <p:spPr>
          <a:xfrm>
            <a:off x="1695467" y="4556033"/>
            <a:ext cx="2837393" cy="596265"/>
          </a:xfrm>
          <a:prstGeom prst="rect">
            <a:avLst/>
          </a:prstGeom>
        </p:spPr>
      </p:pic>
      <p:sp>
        <p:nvSpPr>
          <p:cNvPr id="20" name="CuadroTexto 19">
            <a:extLst>
              <a:ext uri="{FF2B5EF4-FFF2-40B4-BE49-F238E27FC236}">
                <a16:creationId xmlns:a16="http://schemas.microsoft.com/office/drawing/2014/main" id="{7EE8038C-5F03-4D63-845A-7FA7E775DBB3}"/>
              </a:ext>
            </a:extLst>
          </p:cNvPr>
          <p:cNvSpPr txBox="1"/>
          <p:nvPr/>
        </p:nvSpPr>
        <p:spPr>
          <a:xfrm>
            <a:off x="6596186" y="3817369"/>
            <a:ext cx="5133359" cy="1477328"/>
          </a:xfrm>
          <a:prstGeom prst="rect">
            <a:avLst/>
          </a:prstGeom>
          <a:noFill/>
        </p:spPr>
        <p:txBody>
          <a:bodyPr wrap="square">
            <a:spAutoFit/>
          </a:bodyPr>
          <a:lstStyle/>
          <a:p>
            <a:pPr algn="just"/>
            <a:r>
              <a:rPr lang="es-PE" dirty="0"/>
              <a:t>El factor de alteración del criterio de falla de </a:t>
            </a:r>
            <a:r>
              <a:rPr lang="es-PE" dirty="0" err="1"/>
              <a:t>Hoek</a:t>
            </a:r>
            <a:r>
              <a:rPr lang="es-PE" dirty="0"/>
              <a:t> &amp; Brown, factor D, depende del grado de alteración al que ha sido sometido el macizo rocoso, ya sea por efectos de excavaciones mecánicas, tronaduras o relajación de esfuerzos.</a:t>
            </a:r>
          </a:p>
        </p:txBody>
      </p:sp>
    </p:spTree>
    <p:extLst>
      <p:ext uri="{BB962C8B-B14F-4D97-AF65-F5344CB8AC3E}">
        <p14:creationId xmlns:p14="http://schemas.microsoft.com/office/powerpoint/2010/main" val="2628775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610073" y="371395"/>
            <a:ext cx="8268884" cy="646330"/>
          </a:xfrm>
        </p:spPr>
        <p:txBody>
          <a:bodyPr>
            <a:normAutofit/>
          </a:bodyPr>
          <a:lstStyle/>
          <a:p>
            <a:r>
              <a:rPr lang="es-ES" sz="2400" b="1" dirty="0"/>
              <a:t>6. MODELOS EXISTES DE PPV CALIBRADOS A MACIZO ROCOSO</a:t>
            </a:r>
            <a:endParaRPr lang="es-PE" sz="2400" b="1" dirty="0"/>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37</a:t>
            </a:fld>
            <a:endParaRPr lang="es-PE" dirty="0"/>
          </a:p>
        </p:txBody>
      </p:sp>
      <p:sp>
        <p:nvSpPr>
          <p:cNvPr id="9" name="CuadroTexto 8">
            <a:extLst>
              <a:ext uri="{FF2B5EF4-FFF2-40B4-BE49-F238E27FC236}">
                <a16:creationId xmlns:a16="http://schemas.microsoft.com/office/drawing/2014/main" id="{B7AC7B70-08A0-4496-A96F-8979D5580E26}"/>
              </a:ext>
            </a:extLst>
          </p:cNvPr>
          <p:cNvSpPr txBox="1"/>
          <p:nvPr/>
        </p:nvSpPr>
        <p:spPr>
          <a:xfrm>
            <a:off x="838200" y="958954"/>
            <a:ext cx="3149162" cy="369332"/>
          </a:xfrm>
          <a:prstGeom prst="rect">
            <a:avLst/>
          </a:prstGeom>
          <a:noFill/>
        </p:spPr>
        <p:txBody>
          <a:bodyPr wrap="square">
            <a:spAutoFit/>
          </a:bodyPr>
          <a:lstStyle/>
          <a:p>
            <a:r>
              <a:rPr lang="es-PE" b="1" dirty="0"/>
              <a:t>Modelo de Vergara (2014)</a:t>
            </a:r>
          </a:p>
        </p:txBody>
      </p:sp>
      <p:sp>
        <p:nvSpPr>
          <p:cNvPr id="13" name="CuadroTexto 12">
            <a:extLst>
              <a:ext uri="{FF2B5EF4-FFF2-40B4-BE49-F238E27FC236}">
                <a16:creationId xmlns:a16="http://schemas.microsoft.com/office/drawing/2014/main" id="{51B70CE4-D003-465B-9A14-13A036A86E1C}"/>
              </a:ext>
            </a:extLst>
          </p:cNvPr>
          <p:cNvSpPr txBox="1"/>
          <p:nvPr/>
        </p:nvSpPr>
        <p:spPr>
          <a:xfrm>
            <a:off x="1073713" y="1343837"/>
            <a:ext cx="10251527" cy="646331"/>
          </a:xfrm>
          <a:prstGeom prst="rect">
            <a:avLst/>
          </a:prstGeom>
          <a:noFill/>
        </p:spPr>
        <p:txBody>
          <a:bodyPr wrap="square">
            <a:spAutoFit/>
          </a:bodyPr>
          <a:lstStyle/>
          <a:p>
            <a:pPr algn="just"/>
            <a:r>
              <a:rPr lang="es-PE" dirty="0"/>
              <a:t>El criterio de daño que se propone es el de Vergara (2016), dado que combina el criterio de daño de McKenzie con el concepto de PPV escalado a macizo rocoso.</a:t>
            </a:r>
          </a:p>
        </p:txBody>
      </p:sp>
      <p:pic>
        <p:nvPicPr>
          <p:cNvPr id="5" name="Imagen 4">
            <a:extLst>
              <a:ext uri="{FF2B5EF4-FFF2-40B4-BE49-F238E27FC236}">
                <a16:creationId xmlns:a16="http://schemas.microsoft.com/office/drawing/2014/main" id="{716D8A43-8A4B-4BAC-B67F-18E90FB2DAF5}"/>
              </a:ext>
            </a:extLst>
          </p:cNvPr>
          <p:cNvPicPr>
            <a:picLocks noChangeAspect="1"/>
          </p:cNvPicPr>
          <p:nvPr/>
        </p:nvPicPr>
        <p:blipFill>
          <a:blip r:embed="rId2"/>
          <a:stretch>
            <a:fillRect/>
          </a:stretch>
        </p:blipFill>
        <p:spPr>
          <a:xfrm>
            <a:off x="1538429" y="2390602"/>
            <a:ext cx="9531611" cy="4314308"/>
          </a:xfrm>
          <a:prstGeom prst="rect">
            <a:avLst/>
          </a:prstGeom>
        </p:spPr>
      </p:pic>
    </p:spTree>
    <p:extLst>
      <p:ext uri="{BB962C8B-B14F-4D97-AF65-F5344CB8AC3E}">
        <p14:creationId xmlns:p14="http://schemas.microsoft.com/office/powerpoint/2010/main" val="1568891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838200" y="328688"/>
            <a:ext cx="7852566" cy="620099"/>
          </a:xfrm>
        </p:spPr>
        <p:txBody>
          <a:bodyPr>
            <a:noAutofit/>
          </a:bodyPr>
          <a:lstStyle/>
          <a:p>
            <a:r>
              <a:rPr lang="es-ES" sz="2400" b="1" dirty="0"/>
              <a:t>6. MODELOS EXISTES DE PPV CALIBRADOS A MACIZO ROCOSO</a:t>
            </a:r>
            <a:endParaRPr lang="es-PE" sz="2400" b="1" dirty="0"/>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38</a:t>
            </a:fld>
            <a:endParaRPr lang="es-PE" dirty="0"/>
          </a:p>
        </p:txBody>
      </p:sp>
      <p:sp>
        <p:nvSpPr>
          <p:cNvPr id="9" name="CuadroTexto 8">
            <a:extLst>
              <a:ext uri="{FF2B5EF4-FFF2-40B4-BE49-F238E27FC236}">
                <a16:creationId xmlns:a16="http://schemas.microsoft.com/office/drawing/2014/main" id="{B7AC7B70-08A0-4496-A96F-8979D5580E26}"/>
              </a:ext>
            </a:extLst>
          </p:cNvPr>
          <p:cNvSpPr txBox="1"/>
          <p:nvPr/>
        </p:nvSpPr>
        <p:spPr>
          <a:xfrm>
            <a:off x="1075997" y="1280852"/>
            <a:ext cx="3149162" cy="369332"/>
          </a:xfrm>
          <a:prstGeom prst="rect">
            <a:avLst/>
          </a:prstGeom>
          <a:noFill/>
        </p:spPr>
        <p:txBody>
          <a:bodyPr wrap="square">
            <a:spAutoFit/>
          </a:bodyPr>
          <a:lstStyle/>
          <a:p>
            <a:r>
              <a:rPr lang="es-PE" b="1" dirty="0"/>
              <a:t>Modelo de Pardo (2016)</a:t>
            </a:r>
          </a:p>
        </p:txBody>
      </p:sp>
      <p:sp>
        <p:nvSpPr>
          <p:cNvPr id="13" name="CuadroTexto 12">
            <a:extLst>
              <a:ext uri="{FF2B5EF4-FFF2-40B4-BE49-F238E27FC236}">
                <a16:creationId xmlns:a16="http://schemas.microsoft.com/office/drawing/2014/main" id="{14C202B3-B997-4A8F-AC74-C2EC2C4F96E5}"/>
              </a:ext>
            </a:extLst>
          </p:cNvPr>
          <p:cNvSpPr txBox="1"/>
          <p:nvPr/>
        </p:nvSpPr>
        <p:spPr>
          <a:xfrm>
            <a:off x="1075997" y="1919918"/>
            <a:ext cx="10527424" cy="923330"/>
          </a:xfrm>
          <a:prstGeom prst="rect">
            <a:avLst/>
          </a:prstGeom>
          <a:noFill/>
        </p:spPr>
        <p:txBody>
          <a:bodyPr wrap="square">
            <a:spAutoFit/>
          </a:bodyPr>
          <a:lstStyle/>
          <a:p>
            <a:pPr algn="just"/>
            <a:r>
              <a:rPr lang="es-PE" dirty="0"/>
              <a:t>Pardo propone como esfuerzo de tracción calibrado a macizo rocoso, el modelo de </a:t>
            </a:r>
            <a:r>
              <a:rPr lang="es-PE" dirty="0" err="1"/>
              <a:t>Shoerey</a:t>
            </a:r>
            <a:r>
              <a:rPr lang="es-PE" dirty="0"/>
              <a:t> (1997) en base al RMR de </a:t>
            </a:r>
            <a:r>
              <a:rPr lang="es-PE" dirty="0" err="1"/>
              <a:t>Beniawski</a:t>
            </a:r>
            <a:r>
              <a:rPr lang="es-PE" dirty="0"/>
              <a:t>. Asimismo, el módulo de Young escalado a macizo rocoso lo representa en función del modelo de Galera (2005) y posterior rectificación de </a:t>
            </a:r>
            <a:r>
              <a:rPr lang="es-PE" dirty="0" err="1"/>
              <a:t>Karzulovic</a:t>
            </a:r>
            <a:r>
              <a:rPr lang="es-PE" dirty="0"/>
              <a:t> (2009) para condiciones extremas.</a:t>
            </a:r>
          </a:p>
        </p:txBody>
      </p:sp>
      <p:pic>
        <p:nvPicPr>
          <p:cNvPr id="5" name="Imagen 4">
            <a:extLst>
              <a:ext uri="{FF2B5EF4-FFF2-40B4-BE49-F238E27FC236}">
                <a16:creationId xmlns:a16="http://schemas.microsoft.com/office/drawing/2014/main" id="{29FA3A2D-8EA2-4C5D-8302-A45A621A48F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tretch>
            <a:fillRect/>
          </a:stretch>
        </p:blipFill>
        <p:spPr>
          <a:xfrm>
            <a:off x="2791228" y="3210075"/>
            <a:ext cx="5279346" cy="1158881"/>
          </a:xfrm>
          <a:prstGeom prst="rect">
            <a:avLst/>
          </a:prstGeom>
        </p:spPr>
      </p:pic>
      <p:sp>
        <p:nvSpPr>
          <p:cNvPr id="17" name="CuadroTexto 16">
            <a:extLst>
              <a:ext uri="{FF2B5EF4-FFF2-40B4-BE49-F238E27FC236}">
                <a16:creationId xmlns:a16="http://schemas.microsoft.com/office/drawing/2014/main" id="{69EC9A7A-67DE-4481-B698-163195D6CD84}"/>
              </a:ext>
            </a:extLst>
          </p:cNvPr>
          <p:cNvSpPr txBox="1"/>
          <p:nvPr/>
        </p:nvSpPr>
        <p:spPr>
          <a:xfrm>
            <a:off x="1717797" y="4938082"/>
            <a:ext cx="6093372" cy="923330"/>
          </a:xfrm>
          <a:prstGeom prst="rect">
            <a:avLst/>
          </a:prstGeom>
          <a:noFill/>
        </p:spPr>
        <p:txBody>
          <a:bodyPr wrap="square">
            <a:spAutoFit/>
          </a:bodyPr>
          <a:lstStyle/>
          <a:p>
            <a:r>
              <a:rPr lang="es-PE" dirty="0"/>
              <a:t>Donde:</a:t>
            </a:r>
          </a:p>
          <a:p>
            <a:r>
              <a:rPr lang="es-PE" dirty="0"/>
              <a:t>𝜎t𝑐𝑖: Resistencia a la tracción de la roca intacta (Mpa) </a:t>
            </a:r>
          </a:p>
          <a:p>
            <a:r>
              <a:rPr lang="es-PE" dirty="0"/>
              <a:t>Ei: Modulo de elasticidad de roca intacta </a:t>
            </a:r>
          </a:p>
        </p:txBody>
      </p:sp>
    </p:spTree>
    <p:extLst>
      <p:ext uri="{BB962C8B-B14F-4D97-AF65-F5344CB8AC3E}">
        <p14:creationId xmlns:p14="http://schemas.microsoft.com/office/powerpoint/2010/main" val="338778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custDataLst>
              <p:tags r:id="rId1"/>
            </p:custDataLst>
          </p:nvPr>
        </p:nvSpPr>
        <p:spPr>
          <a:xfrm>
            <a:off x="907899" y="1532698"/>
            <a:ext cx="10459569" cy="230832"/>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Es</a:t>
            </a:r>
            <a:r>
              <a:rPr lang="es-PE" sz="1650" spc="21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muy</a:t>
            </a:r>
            <a:r>
              <a:rPr lang="es-PE" sz="1650" spc="18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importante</a:t>
            </a:r>
            <a:r>
              <a:rPr lang="es-PE" sz="1650" spc="209" dirty="0">
                <a:ln w="9525" cap="flat" cmpd="sng" algn="ctr">
                  <a:noFill/>
                  <a:prstDash val="solid"/>
                  <a:round/>
                  <a:headEnd type="none" w="med" len="med"/>
                  <a:tailEnd type="none" w="med" len="med"/>
                </a:ln>
                <a:solidFill>
                  <a:srgbClr val="000000"/>
                </a:solidFill>
                <a:latin typeface="Arial"/>
                <a:sym typeface="Wingdings"/>
              </a:rPr>
              <a:t> </a:t>
            </a:r>
            <a:r>
              <a:rPr lang="es-PE" sz="1650" spc="-11" dirty="0">
                <a:ln w="9525" cap="flat" cmpd="sng" algn="ctr">
                  <a:noFill/>
                  <a:prstDash val="solid"/>
                  <a:round/>
                  <a:headEnd type="none" w="med" len="med"/>
                  <a:tailEnd type="none" w="med" len="med"/>
                </a:ln>
                <a:solidFill>
                  <a:srgbClr val="000000"/>
                </a:solidFill>
                <a:latin typeface="Arial"/>
                <a:sym typeface="Wingdings"/>
              </a:rPr>
              <a:t>medir</a:t>
            </a:r>
            <a:r>
              <a:rPr lang="es-PE" sz="1650" spc="21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a:t>
            </a:r>
            <a:r>
              <a:rPr lang="es-PE" sz="1650" spc="20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interpretar</a:t>
            </a:r>
            <a:r>
              <a:rPr lang="es-PE" sz="1650" spc="21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las vibraciones</a:t>
            </a:r>
            <a:r>
              <a:rPr lang="es-PE" sz="1650" spc="40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inducidas</a:t>
            </a:r>
            <a:r>
              <a:rPr lang="es-PE" sz="1650" spc="42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por</a:t>
            </a:r>
            <a:r>
              <a:rPr lang="es-PE" sz="1650" spc="39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a:t>
            </a:r>
            <a:r>
              <a:rPr lang="es-PE" sz="1650" spc="39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voladura</a:t>
            </a:r>
            <a:r>
              <a:rPr lang="es-PE" sz="1650" spc="409" dirty="0">
                <a:ln w="9525" cap="flat" cmpd="sng" algn="ctr">
                  <a:noFill/>
                  <a:prstDash val="solid"/>
                  <a:round/>
                  <a:headEnd type="none" w="med" len="med"/>
                  <a:tailEnd type="none" w="med" len="med"/>
                </a:ln>
                <a:solidFill>
                  <a:srgbClr val="000000"/>
                </a:solidFill>
                <a:latin typeface="Arial"/>
                <a:sym typeface="Wingdings"/>
              </a:rPr>
              <a:t> </a:t>
            </a:r>
            <a:r>
              <a:rPr lang="es-PE" sz="1650" spc="-18" dirty="0">
                <a:ln w="9525" cap="flat" cmpd="sng" algn="ctr">
                  <a:noFill/>
                  <a:prstDash val="solid"/>
                  <a:round/>
                  <a:headEnd type="none" w="med" len="med"/>
                  <a:tailEnd type="none" w="med" len="med"/>
                </a:ln>
                <a:solidFill>
                  <a:srgbClr val="000000"/>
                </a:solidFill>
                <a:latin typeface="Arial"/>
                <a:sym typeface="Wingdings"/>
              </a:rPr>
              <a:t>de </a:t>
            </a:r>
            <a:r>
              <a:rPr lang="es-PE" sz="1650" dirty="0">
                <a:ln w="9525" cap="flat" cmpd="sng" algn="ctr">
                  <a:noFill/>
                  <a:prstDash val="solid"/>
                  <a:round/>
                  <a:headEnd type="none" w="med" len="med"/>
                  <a:tailEnd type="none" w="med" len="med"/>
                </a:ln>
                <a:solidFill>
                  <a:srgbClr val="000000"/>
                </a:solidFill>
                <a:latin typeface="Arial"/>
                <a:sym typeface="Wingdings"/>
              </a:rPr>
              <a:t>rocas.</a:t>
            </a:r>
          </a:p>
        </p:txBody>
      </p:sp>
      <p:pic>
        <p:nvPicPr>
          <p:cNvPr id="6" name="Imagen 5"/>
          <p:cNvPicPr/>
          <p:nvPr/>
        </p:nvPicPr>
        <p:blipFill rotWithShape="1">
          <a:blip r:embed="rId4"/>
          <a:srcRect l="46743" t="36394" r="25211" b="39448"/>
          <a:stretch/>
        </p:blipFill>
        <p:spPr bwMode="auto">
          <a:xfrm>
            <a:off x="2206989" y="1935547"/>
            <a:ext cx="7516835" cy="3748131"/>
          </a:xfrm>
          <a:prstGeom prst="rect">
            <a:avLst/>
          </a:prstGeom>
          <a:ln>
            <a:noFill/>
          </a:ln>
          <a:extLst>
            <a:ext uri="{53640926-AAD7-44D8-BBD7-CCE9431645EC}">
              <a14:shadowObscured xmlns:a14="http://schemas.microsoft.com/office/drawing/2010/main"/>
            </a:ext>
          </a:extLst>
        </p:spPr>
      </p:pic>
      <p:sp>
        <p:nvSpPr>
          <p:cNvPr id="7" name="object 10"/>
          <p:cNvSpPr txBox="1"/>
          <p:nvPr>
            <p:custDataLst>
              <p:tags r:id="rId2"/>
            </p:custDataLst>
          </p:nvPr>
        </p:nvSpPr>
        <p:spPr>
          <a:xfrm>
            <a:off x="907900" y="5855695"/>
            <a:ext cx="10459570" cy="692497"/>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latin typeface="Arial"/>
                <a:sym typeface="Wingdings"/>
              </a:rPr>
              <a:t>En</a:t>
            </a:r>
            <a:r>
              <a:rPr lang="es-PE" sz="1650" spc="155"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a:t>
            </a:r>
            <a:r>
              <a:rPr lang="es-PE" sz="1650" spc="14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voladura</a:t>
            </a:r>
            <a:r>
              <a:rPr lang="es-PE" sz="1650" spc="135" dirty="0">
                <a:ln w="9525" cap="flat" cmpd="sng" algn="ctr">
                  <a:noFill/>
                  <a:prstDash val="solid"/>
                  <a:round/>
                  <a:headEnd type="none" w="med" len="med"/>
                  <a:tailEnd type="none" w="med" len="med"/>
                </a:ln>
                <a:latin typeface="Arial"/>
                <a:sym typeface="Wingdings"/>
              </a:rPr>
              <a:t> </a:t>
            </a:r>
            <a:r>
              <a:rPr lang="es-PE" sz="1650" spc="-18" dirty="0">
                <a:ln w="9525" cap="flat" cmpd="sng" algn="ctr">
                  <a:noFill/>
                  <a:prstDash val="solid"/>
                  <a:round/>
                  <a:headEnd type="none" w="med" len="med"/>
                  <a:tailEnd type="none" w="med" len="med"/>
                </a:ln>
                <a:latin typeface="Arial"/>
                <a:sym typeface="Wingdings"/>
              </a:rPr>
              <a:t>de</a:t>
            </a:r>
            <a:r>
              <a:rPr lang="es-PE" sz="1650" spc="165"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rocas</a:t>
            </a:r>
            <a:r>
              <a:rPr lang="es-PE" sz="1650" spc="154"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cuando</a:t>
            </a:r>
            <a:r>
              <a:rPr lang="es-PE" sz="1650" spc="144"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se</a:t>
            </a:r>
            <a:r>
              <a:rPr lang="es-PE" sz="1650" spc="15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extrae los</a:t>
            </a:r>
            <a:r>
              <a:rPr lang="es-PE" sz="1650" spc="20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minerales</a:t>
            </a:r>
            <a:r>
              <a:rPr lang="es-PE" sz="1650" spc="208" dirty="0">
                <a:ln w="9525" cap="flat" cmpd="sng" algn="ctr">
                  <a:noFill/>
                  <a:prstDash val="solid"/>
                  <a:round/>
                  <a:headEnd type="none" w="med" len="med"/>
                  <a:tailEnd type="none" w="med" len="med"/>
                </a:ln>
                <a:latin typeface="Arial"/>
                <a:sym typeface="Wingdings"/>
              </a:rPr>
              <a:t> </a:t>
            </a:r>
            <a:r>
              <a:rPr lang="es-PE" sz="1650" spc="-18" dirty="0">
                <a:ln w="9525" cap="flat" cmpd="sng" algn="ctr">
                  <a:noFill/>
                  <a:prstDash val="solid"/>
                  <a:round/>
                  <a:headEnd type="none" w="med" len="med"/>
                  <a:tailEnd type="none" w="med" len="med"/>
                </a:ln>
                <a:latin typeface="Arial"/>
                <a:sym typeface="Wingdings"/>
              </a:rPr>
              <a:t>de</a:t>
            </a:r>
            <a:r>
              <a:rPr lang="es-PE" sz="1650" spc="214"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a:t>
            </a:r>
            <a:r>
              <a:rPr lang="es-PE" sz="1650" spc="20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corteza</a:t>
            </a:r>
            <a:r>
              <a:rPr lang="es-PE" sz="1650" spc="198"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terrestre</a:t>
            </a:r>
            <a:r>
              <a:rPr lang="es-PE" sz="1650" spc="196"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tanto </a:t>
            </a:r>
            <a:r>
              <a:rPr lang="es-PE" sz="1650" dirty="0">
                <a:ln w="9525" cap="flat" cmpd="sng" algn="ctr">
                  <a:noFill/>
                  <a:prstDash val="solid"/>
                  <a:round/>
                  <a:headEnd type="none" w="med" len="med"/>
                  <a:tailEnd type="none" w="med" len="med"/>
                </a:ln>
                <a:latin typeface="Arial"/>
                <a:sym typeface="Wingdings"/>
              </a:rPr>
              <a:t>en</a:t>
            </a:r>
            <a:r>
              <a:rPr lang="es-PE" sz="1650" spc="69"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minería</a:t>
            </a:r>
            <a:r>
              <a:rPr lang="es-PE" sz="1650" spc="63"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subterránea</a:t>
            </a:r>
            <a:r>
              <a:rPr lang="es-PE" sz="1650" spc="64" dirty="0">
                <a:ln w="9525" cap="flat" cmpd="sng" algn="ctr">
                  <a:noFill/>
                  <a:prstDash val="solid"/>
                  <a:round/>
                  <a:headEnd type="none" w="med" len="med"/>
                  <a:tailEnd type="none" w="med" len="med"/>
                </a:ln>
                <a:latin typeface="Arial"/>
                <a:sym typeface="Wingdings"/>
              </a:rPr>
              <a:t> </a:t>
            </a:r>
            <a:r>
              <a:rPr lang="es-PE" sz="1650" spc="-11" dirty="0">
                <a:ln w="9525" cap="flat" cmpd="sng" algn="ctr">
                  <a:noFill/>
                  <a:prstDash val="solid"/>
                  <a:round/>
                  <a:headEnd type="none" w="med" len="med"/>
                  <a:tailEnd type="none" w="med" len="med"/>
                </a:ln>
                <a:latin typeface="Arial"/>
                <a:sym typeface="Wingdings"/>
              </a:rPr>
              <a:t>como</a:t>
            </a:r>
            <a:r>
              <a:rPr lang="es-PE" sz="1650" spc="75"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superficial generan</a:t>
            </a:r>
            <a:r>
              <a:rPr lang="es-PE" sz="1650" spc="83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vibraciones,</a:t>
            </a:r>
            <a:r>
              <a:rPr lang="es-PE" sz="1650" spc="798"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también</a:t>
            </a:r>
            <a:r>
              <a:rPr lang="es-PE" sz="1650" spc="81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es</a:t>
            </a:r>
            <a:r>
              <a:rPr lang="es-PE" sz="1650" spc="813"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una </a:t>
            </a:r>
            <a:r>
              <a:rPr lang="es-PE" sz="1650" dirty="0">
                <a:ln w="9525" cap="flat" cmpd="sng" algn="ctr">
                  <a:noFill/>
                  <a:prstDash val="solid"/>
                  <a:round/>
                  <a:headEnd type="none" w="med" len="med"/>
                  <a:tailEnd type="none" w="med" len="med"/>
                </a:ln>
                <a:latin typeface="Arial"/>
                <a:sym typeface="Wingdings"/>
              </a:rPr>
              <a:t>forma</a:t>
            </a:r>
            <a:r>
              <a:rPr lang="es-PE" sz="1650" spc="111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de</a:t>
            </a:r>
            <a:r>
              <a:rPr lang="es-PE" sz="1650" spc="110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generación</a:t>
            </a:r>
            <a:r>
              <a:rPr lang="es-PE" sz="1650" spc="112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de</a:t>
            </a:r>
            <a:r>
              <a:rPr lang="es-PE" sz="1650" spc="1114"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vibraciones </a:t>
            </a:r>
            <a:r>
              <a:rPr lang="es-PE" sz="1650" spc="-11" dirty="0">
                <a:ln w="9525" cap="flat" cmpd="sng" algn="ctr">
                  <a:noFill/>
                  <a:prstDash val="solid"/>
                  <a:round/>
                  <a:headEnd type="none" w="med" len="med"/>
                  <a:tailEnd type="none" w="med" len="med"/>
                </a:ln>
                <a:latin typeface="Arial"/>
                <a:sym typeface="Wingdings"/>
              </a:rPr>
              <a:t>común</a:t>
            </a:r>
            <a:r>
              <a:rPr lang="es-PE" sz="1650" spc="74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en</a:t>
            </a:r>
            <a:r>
              <a:rPr lang="es-PE" sz="1650" spc="135"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las</a:t>
            </a:r>
            <a:r>
              <a:rPr lang="es-PE" sz="1650" spc="130"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diversas</a:t>
            </a:r>
            <a:r>
              <a:rPr lang="es-PE" sz="1650" spc="15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construcciones y</a:t>
            </a:r>
            <a:r>
              <a:rPr lang="es-PE" sz="1650" spc="316"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demoliciones</a:t>
            </a:r>
            <a:r>
              <a:rPr lang="es-PE" sz="1650" spc="333" dirty="0">
                <a:ln w="9525" cap="flat" cmpd="sng" algn="ctr">
                  <a:noFill/>
                  <a:prstDash val="solid"/>
                  <a:round/>
                  <a:headEnd type="none" w="med" len="med"/>
                  <a:tailEnd type="none" w="med" len="med"/>
                </a:ln>
                <a:latin typeface="Arial"/>
                <a:sym typeface="Wingdings"/>
              </a:rPr>
              <a:t> </a:t>
            </a:r>
            <a:r>
              <a:rPr lang="es-PE" sz="1650" spc="-11" dirty="0">
                <a:ln w="9525" cap="flat" cmpd="sng" algn="ctr">
                  <a:noFill/>
                  <a:prstDash val="solid"/>
                  <a:round/>
                  <a:headEnd type="none" w="med" len="med"/>
                  <a:tailEnd type="none" w="med" len="med"/>
                </a:ln>
                <a:latin typeface="Arial"/>
                <a:sym typeface="Wingdings"/>
              </a:rPr>
              <a:t>de</a:t>
            </a:r>
            <a:r>
              <a:rPr lang="es-PE" sz="1650" spc="32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obras</a:t>
            </a:r>
            <a:r>
              <a:rPr lang="es-PE" sz="1650" spc="319" dirty="0">
                <a:ln w="9525" cap="flat" cmpd="sng" algn="ctr">
                  <a:noFill/>
                  <a:prstDash val="solid"/>
                  <a:round/>
                  <a:headEnd type="none" w="med" len="med"/>
                  <a:tailEnd type="none" w="med" len="med"/>
                </a:ln>
                <a:latin typeface="Arial"/>
                <a:sym typeface="Wingdings"/>
              </a:rPr>
              <a:t> </a:t>
            </a:r>
            <a:r>
              <a:rPr lang="es-PE" sz="1650" spc="-11" dirty="0">
                <a:ln w="9525" cap="flat" cmpd="sng" algn="ctr">
                  <a:noFill/>
                  <a:prstDash val="solid"/>
                  <a:round/>
                  <a:headEnd type="none" w="med" len="med"/>
                  <a:tailEnd type="none" w="med" len="med"/>
                </a:ln>
                <a:latin typeface="Arial"/>
                <a:sym typeface="Wingdings"/>
              </a:rPr>
              <a:t>de</a:t>
            </a:r>
            <a:r>
              <a:rPr lang="es-PE" sz="1650" spc="32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ingeniería </a:t>
            </a:r>
            <a:r>
              <a:rPr lang="es-PE" sz="1650" spc="-10" dirty="0">
                <a:ln w="9525" cap="flat" cmpd="sng" algn="ctr">
                  <a:noFill/>
                  <a:prstDash val="solid"/>
                  <a:round/>
                  <a:headEnd type="none" w="med" len="med"/>
                  <a:tailEnd type="none" w="med" len="med"/>
                </a:ln>
                <a:latin typeface="Arial"/>
                <a:sym typeface="Wingdings"/>
              </a:rPr>
              <a:t>civil</a:t>
            </a:r>
            <a:r>
              <a:rPr lang="es-PE" sz="1650" dirty="0">
                <a:ln w="9525" cap="flat" cmpd="sng" algn="ctr">
                  <a:noFill/>
                  <a:prstDash val="solid"/>
                  <a:round/>
                  <a:headEnd type="none" w="med" len="med"/>
                  <a:tailEnd type="none" w="med" len="med"/>
                </a:ln>
                <a:latin typeface="Arial"/>
                <a:sym typeface="Wingdings"/>
              </a:rPr>
              <a:t>.</a:t>
            </a:r>
          </a:p>
        </p:txBody>
      </p:sp>
      <p:sp>
        <p:nvSpPr>
          <p:cNvPr id="5" name="Título 1">
            <a:extLst>
              <a:ext uri="{FF2B5EF4-FFF2-40B4-BE49-F238E27FC236}">
                <a16:creationId xmlns:a16="http://schemas.microsoft.com/office/drawing/2014/main" id="{B3DA5557-E27D-4867-B881-86DC218C384A}"/>
              </a:ext>
            </a:extLst>
          </p:cNvPr>
          <p:cNvSpPr>
            <a:spLocks noGrp="1"/>
          </p:cNvSpPr>
          <p:nvPr>
            <p:ph type="title"/>
          </p:nvPr>
        </p:nvSpPr>
        <p:spPr>
          <a:xfrm>
            <a:off x="510334" y="378536"/>
            <a:ext cx="8898709" cy="923329"/>
          </a:xfrm>
        </p:spPr>
        <p:txBody>
          <a:bodyPr>
            <a:normAutofit/>
          </a:bodyPr>
          <a:lstStyle/>
          <a:p>
            <a:r>
              <a:rPr lang="es-ES" sz="2800" b="1" dirty="0"/>
              <a:t>7. Medición de vibraciones</a:t>
            </a:r>
            <a:endParaRPr lang="es-PE" sz="2800" b="1" dirty="0"/>
          </a:p>
        </p:txBody>
      </p:sp>
    </p:spTree>
    <p:extLst>
      <p:ext uri="{BB962C8B-B14F-4D97-AF65-F5344CB8AC3E}">
        <p14:creationId xmlns:p14="http://schemas.microsoft.com/office/powerpoint/2010/main" val="308432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lataforma petrolífera">
            <a:extLst>
              <a:ext uri="{FF2B5EF4-FFF2-40B4-BE49-F238E27FC236}">
                <a16:creationId xmlns:a16="http://schemas.microsoft.com/office/drawing/2014/main" id="{BF674EBB-81E0-9599-AE5D-22B1BCA66255}"/>
              </a:ext>
            </a:extLst>
          </p:cNvPr>
          <p:cNvPicPr>
            <a:picLocks noChangeAspect="1"/>
          </p:cNvPicPr>
          <p:nvPr/>
        </p:nvPicPr>
        <p:blipFill rotWithShape="1">
          <a:blip r:embed="rId2"/>
          <a:srcRect l="21230" r="28700" b="-1"/>
          <a:stretch/>
        </p:blipFill>
        <p:spPr>
          <a:xfrm>
            <a:off x="7338646" y="10"/>
            <a:ext cx="4853354" cy="6857990"/>
          </a:xfrm>
          <a:prstGeom prst="rect">
            <a:avLst/>
          </a:prstGeom>
        </p:spPr>
      </p:pic>
      <p:sp>
        <p:nvSpPr>
          <p:cNvPr id="2" name="Título 1">
            <a:extLst>
              <a:ext uri="{FF2B5EF4-FFF2-40B4-BE49-F238E27FC236}">
                <a16:creationId xmlns:a16="http://schemas.microsoft.com/office/drawing/2014/main" id="{3EA7FF49-A56E-4D92-9B47-9704B3D97DF3}"/>
              </a:ext>
            </a:extLst>
          </p:cNvPr>
          <p:cNvSpPr>
            <a:spLocks noGrp="1"/>
          </p:cNvSpPr>
          <p:nvPr>
            <p:ph type="title"/>
          </p:nvPr>
        </p:nvSpPr>
        <p:spPr>
          <a:xfrm>
            <a:off x="1929912" y="1123365"/>
            <a:ext cx="2135804" cy="784263"/>
          </a:xfrm>
        </p:spPr>
        <p:txBody>
          <a:bodyPr>
            <a:normAutofit/>
          </a:bodyPr>
          <a:lstStyle/>
          <a:p>
            <a:r>
              <a:rPr lang="es-ES" dirty="0">
                <a:solidFill>
                  <a:schemeClr val="accent3">
                    <a:lumMod val="75000"/>
                  </a:schemeClr>
                </a:solidFill>
              </a:rPr>
              <a:t>Índice</a:t>
            </a:r>
            <a:endParaRPr lang="es-PE" dirty="0">
              <a:solidFill>
                <a:schemeClr val="accent3">
                  <a:lumMod val="75000"/>
                </a:schemeClr>
              </a:solidFill>
            </a:endParaRPr>
          </a:p>
        </p:txBody>
      </p:sp>
      <p:graphicFrame>
        <p:nvGraphicFramePr>
          <p:cNvPr id="10" name="Marcador de contenido 2">
            <a:extLst>
              <a:ext uri="{FF2B5EF4-FFF2-40B4-BE49-F238E27FC236}">
                <a16:creationId xmlns:a16="http://schemas.microsoft.com/office/drawing/2014/main" id="{452A30C6-F5EC-068E-F517-642DB85453F9}"/>
              </a:ext>
            </a:extLst>
          </p:cNvPr>
          <p:cNvGraphicFramePr>
            <a:graphicFrameLocks noGrp="1"/>
          </p:cNvGraphicFramePr>
          <p:nvPr>
            <p:ph idx="1"/>
          </p:nvPr>
        </p:nvGraphicFramePr>
        <p:xfrm>
          <a:off x="867951" y="2344858"/>
          <a:ext cx="6470696" cy="359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arcador de fecha 4">
            <a:extLst>
              <a:ext uri="{FF2B5EF4-FFF2-40B4-BE49-F238E27FC236}">
                <a16:creationId xmlns:a16="http://schemas.microsoft.com/office/drawing/2014/main" id="{D36138D9-57BE-4CE9-A1AE-FD362481A296}"/>
              </a:ext>
            </a:extLst>
          </p:cNvPr>
          <p:cNvSpPr>
            <a:spLocks noGrp="1"/>
          </p:cNvSpPr>
          <p:nvPr>
            <p:ph type="dt" sz="half" idx="10"/>
          </p:nvPr>
        </p:nvSpPr>
        <p:spPr>
          <a:xfrm>
            <a:off x="765051" y="6375679"/>
            <a:ext cx="2329722" cy="348462"/>
          </a:xfrm>
        </p:spPr>
        <p:txBody>
          <a:bodyPr>
            <a:normAutofit/>
          </a:bodyPr>
          <a:lstStyle/>
          <a:p>
            <a:pPr>
              <a:spcAft>
                <a:spcPts val="600"/>
              </a:spcAft>
            </a:pPr>
            <a:fld id="{C3CCAB99-DF1F-4775-ACBF-A3AC81CFCD00}" type="datetime1">
              <a:rPr lang="es-PE" smtClean="0"/>
              <a:pPr>
                <a:spcAft>
                  <a:spcPts val="600"/>
                </a:spcAft>
              </a:pPr>
              <a:t>8/11/2023</a:t>
            </a:fld>
            <a:endParaRPr lang="es-PE"/>
          </a:p>
        </p:txBody>
      </p:sp>
      <p:sp>
        <p:nvSpPr>
          <p:cNvPr id="4" name="Marcador de número de diapositiva 3">
            <a:extLst>
              <a:ext uri="{FF2B5EF4-FFF2-40B4-BE49-F238E27FC236}">
                <a16:creationId xmlns:a16="http://schemas.microsoft.com/office/drawing/2014/main" id="{374CB532-4453-4A79-8954-A2278C9CF880}"/>
              </a:ext>
            </a:extLst>
          </p:cNvPr>
          <p:cNvSpPr>
            <a:spLocks noGrp="1"/>
          </p:cNvSpPr>
          <p:nvPr>
            <p:ph type="sldNum" sz="quarter" idx="12"/>
          </p:nvPr>
        </p:nvSpPr>
        <p:spPr/>
        <p:txBody>
          <a:bodyPr>
            <a:normAutofit/>
          </a:bodyPr>
          <a:lstStyle/>
          <a:p>
            <a:pPr>
              <a:spcAft>
                <a:spcPts val="600"/>
              </a:spcAft>
            </a:pPr>
            <a:fld id="{5981010B-86DA-4ADF-9F27-44166A92FBA2}" type="slidenum">
              <a:rPr lang="es-PE">
                <a:solidFill>
                  <a:srgbClr val="FFFFFF"/>
                </a:solidFill>
              </a:rPr>
              <a:pPr>
                <a:spcAft>
                  <a:spcPts val="600"/>
                </a:spcAft>
              </a:pPr>
              <a:t>4</a:t>
            </a:fld>
            <a:endParaRPr lang="es-PE">
              <a:solidFill>
                <a:srgbClr val="FFFFFF"/>
              </a:solidFill>
            </a:endParaRPr>
          </a:p>
        </p:txBody>
      </p:sp>
      <p:sp>
        <p:nvSpPr>
          <p:cNvPr id="8" name="Título 1">
            <a:extLst>
              <a:ext uri="{FF2B5EF4-FFF2-40B4-BE49-F238E27FC236}">
                <a16:creationId xmlns:a16="http://schemas.microsoft.com/office/drawing/2014/main" id="{1BF468CA-754F-4CCC-A489-225C172FD124}"/>
              </a:ext>
            </a:extLst>
          </p:cNvPr>
          <p:cNvSpPr txBox="1">
            <a:spLocks/>
          </p:cNvSpPr>
          <p:nvPr/>
        </p:nvSpPr>
        <p:spPr>
          <a:xfrm>
            <a:off x="2931459" y="194145"/>
            <a:ext cx="2437540" cy="784263"/>
          </a:xfrm>
          <a:prstGeom prst="rect">
            <a:avLst/>
          </a:prstGeom>
        </p:spPr>
        <p:txBody>
          <a:bodyPr vert="horz" lIns="91440" tIns="45720" rIns="91440" bIns="45720" rtlCol="0" anchor="t">
            <a:normAutofit fontScale="6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ES" dirty="0">
                <a:solidFill>
                  <a:schemeClr val="accent3">
                    <a:lumMod val="75000"/>
                  </a:schemeClr>
                </a:solidFill>
              </a:rPr>
              <a:t>Modulo V</a:t>
            </a:r>
            <a:endParaRPr lang="es-PE" dirty="0">
              <a:solidFill>
                <a:schemeClr val="accent3">
                  <a:lumMod val="75000"/>
                </a:schemeClr>
              </a:solidFill>
            </a:endParaRPr>
          </a:p>
        </p:txBody>
      </p:sp>
    </p:spTree>
    <p:extLst>
      <p:ext uri="{BB962C8B-B14F-4D97-AF65-F5344CB8AC3E}">
        <p14:creationId xmlns:p14="http://schemas.microsoft.com/office/powerpoint/2010/main" val="2002300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4"/>
          <a:stretch>
            <a:fillRect/>
          </a:stretch>
        </p:blipFill>
        <p:spPr>
          <a:xfrm>
            <a:off x="1403072" y="2112136"/>
            <a:ext cx="8951542" cy="3387143"/>
          </a:xfrm>
          <a:prstGeom prst="rect">
            <a:avLst/>
          </a:prstGeom>
        </p:spPr>
      </p:pic>
      <p:sp>
        <p:nvSpPr>
          <p:cNvPr id="5" name="object 7"/>
          <p:cNvSpPr txBox="1"/>
          <p:nvPr>
            <p:custDataLst>
              <p:tags r:id="rId1"/>
            </p:custDataLst>
          </p:nvPr>
        </p:nvSpPr>
        <p:spPr>
          <a:xfrm>
            <a:off x="1597780" y="976293"/>
            <a:ext cx="8562125" cy="884858"/>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El</a:t>
            </a:r>
            <a:r>
              <a:rPr lang="es-PE" sz="1500" spc="55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conocimiento</a:t>
            </a:r>
            <a:r>
              <a:rPr lang="es-PE" sz="1500" spc="52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546"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su</a:t>
            </a:r>
            <a:r>
              <a:rPr lang="es-PE" sz="1500" spc="53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origen,</a:t>
            </a:r>
            <a:r>
              <a:rPr lang="es-PE" sz="1500" spc="54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los</a:t>
            </a:r>
            <a:r>
              <a:rPr lang="es-PE" sz="1500" spc="55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fenómenos </a:t>
            </a:r>
            <a:r>
              <a:rPr lang="es-PE" sz="1500" spc="-15" dirty="0">
                <a:ln w="9525" cap="flat" cmpd="sng" algn="ctr">
                  <a:noFill/>
                  <a:prstDash val="solid"/>
                  <a:round/>
                  <a:headEnd type="none" w="med" len="med"/>
                  <a:tailEnd type="none" w="med" len="med"/>
                </a:ln>
                <a:solidFill>
                  <a:srgbClr val="000000"/>
                </a:solidFill>
                <a:latin typeface="Arial"/>
                <a:sym typeface="Wingdings"/>
              </a:rPr>
              <a:t>asociados</a:t>
            </a:r>
            <a:r>
              <a:rPr lang="es-PE" sz="1500" spc="270"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a</a:t>
            </a:r>
            <a:r>
              <a:rPr lang="es-PE" sz="1500" spc="236"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su</a:t>
            </a:r>
            <a:r>
              <a:rPr lang="es-PE" sz="1500" spc="24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transmisión,</a:t>
            </a:r>
            <a:r>
              <a:rPr lang="es-PE" sz="1500" spc="26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246"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medición</a:t>
            </a:r>
            <a:r>
              <a:rPr lang="es-PE" sz="1500" spc="25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54"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sus</a:t>
            </a:r>
          </a:p>
          <a:p>
            <a:pPr algn="just" eaLnBrk="0" fontAlgn="auto" hangingPunct="0">
              <a:lnSpc>
                <a:spcPts val="1651"/>
              </a:lnSpc>
              <a:spcBef>
                <a:spcPts val="112"/>
              </a:spcBef>
              <a:buSzTx/>
              <a:buFontTx/>
              <a:buNone/>
            </a:pPr>
            <a:r>
              <a:rPr lang="es-PE" sz="1500" spc="-17" dirty="0">
                <a:ln w="9525" cap="flat" cmpd="sng" algn="ctr">
                  <a:noFill/>
                  <a:prstDash val="solid"/>
                  <a:round/>
                  <a:headEnd type="none" w="med" len="med"/>
                  <a:tailEnd type="none" w="med" len="med"/>
                </a:ln>
                <a:solidFill>
                  <a:srgbClr val="000000"/>
                </a:solidFill>
                <a:latin typeface="Arial"/>
                <a:sym typeface="Wingdings"/>
              </a:rPr>
              <a:t>magnitudes</a:t>
            </a:r>
            <a:r>
              <a:rPr lang="es-PE" sz="1500" spc="42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fundamentales</a:t>
            </a:r>
            <a:r>
              <a:rPr lang="es-PE" sz="1500" spc="436"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369"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401"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legislación</a:t>
            </a:r>
            <a:r>
              <a:rPr lang="es-PE" sz="1500" spc="40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251"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regula</a:t>
            </a:r>
            <a:r>
              <a:rPr lang="es-PE" sz="1500" spc="894"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sirven</a:t>
            </a:r>
            <a:r>
              <a:rPr lang="es-PE" sz="1500" spc="23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para</a:t>
            </a:r>
            <a:r>
              <a:rPr lang="es-PE" sz="1500" spc="236"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controlarlas,</a:t>
            </a:r>
            <a:r>
              <a:rPr lang="es-PE" sz="1500" spc="239"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reducirlas</a:t>
            </a:r>
            <a:r>
              <a:rPr lang="es-PE" sz="1500" spc="251"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p>
          <a:p>
            <a:pPr algn="just" eaLnBrk="0" fontAlgn="auto" hangingPunct="0">
              <a:lnSpc>
                <a:spcPts val="1648"/>
              </a:lnSpc>
              <a:spcBef>
                <a:spcPts val="165"/>
              </a:spcBef>
              <a:buSzTx/>
              <a:buFontTx/>
              <a:buNone/>
            </a:pPr>
            <a:r>
              <a:rPr lang="es-PE" sz="1500" spc="-14" dirty="0">
                <a:ln w="9525" cap="flat" cmpd="sng" algn="ctr">
                  <a:noFill/>
                  <a:prstDash val="solid"/>
                  <a:round/>
                  <a:headEnd type="none" w="med" len="med"/>
                  <a:tailEnd type="none" w="med" len="med"/>
                </a:ln>
                <a:solidFill>
                  <a:srgbClr val="000000"/>
                </a:solidFill>
                <a:latin typeface="Arial"/>
                <a:sym typeface="Wingdings"/>
              </a:rPr>
              <a:t>hacerlas</a:t>
            </a:r>
            <a:r>
              <a:rPr lang="es-PE" sz="1500" spc="26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imperceptibles</a:t>
            </a:r>
            <a:r>
              <a:rPr lang="es-PE" sz="1500" spc="279"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tanto</a:t>
            </a:r>
            <a:r>
              <a:rPr lang="es-PE" sz="1500" spc="25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para</a:t>
            </a:r>
            <a:r>
              <a:rPr lang="es-PE" sz="1500" spc="266"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las</a:t>
            </a:r>
            <a:r>
              <a:rPr lang="es-PE" sz="1500" spc="28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personas como</a:t>
            </a:r>
            <a:r>
              <a:rPr lang="es-PE" sz="1500" spc="119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para</a:t>
            </a:r>
            <a:r>
              <a:rPr lang="es-PE" sz="1500" spc="118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1189"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estructuras</a:t>
            </a:r>
            <a:r>
              <a:rPr lang="es-PE" sz="1500" spc="1189"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cercanas</a:t>
            </a:r>
            <a:r>
              <a:rPr lang="es-PE" sz="1500" spc="120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p>
          <a:p>
            <a:pPr algn="just" eaLnBrk="0" fontAlgn="auto" hangingPunct="0">
              <a:lnSpc>
                <a:spcPts val="1648"/>
              </a:lnSpc>
              <a:spcBef>
                <a:spcPts val="115"/>
              </a:spcBef>
              <a:buSzTx/>
              <a:buFontTx/>
              <a:buNone/>
            </a:pPr>
            <a:r>
              <a:rPr lang="es-PE" sz="1500" spc="-17" dirty="0">
                <a:ln w="9525" cap="flat" cmpd="sng" algn="ctr">
                  <a:noFill/>
                  <a:prstDash val="solid"/>
                  <a:round/>
                  <a:headEnd type="none" w="med" len="med"/>
                  <a:tailEnd type="none" w="med" len="med"/>
                </a:ln>
                <a:solidFill>
                  <a:srgbClr val="000000"/>
                </a:solidFill>
                <a:latin typeface="Arial"/>
                <a:sym typeface="Wingdings"/>
              </a:rPr>
              <a:t>eventualmente,</a:t>
            </a:r>
            <a:r>
              <a:rPr lang="es-PE" sz="1500" spc="96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podrían</a:t>
            </a:r>
            <a:r>
              <a:rPr lang="es-PE" sz="1500" spc="936"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verse</a:t>
            </a:r>
            <a:r>
              <a:rPr lang="es-PE" sz="1500" spc="93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afectadas</a:t>
            </a:r>
            <a:r>
              <a:rPr lang="es-PE" sz="1500" spc="95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 </a:t>
            </a:r>
            <a:r>
              <a:rPr lang="es-PE" sz="1500" spc="-11" dirty="0">
                <a:ln w="9525" cap="flat" cmpd="sng" algn="ctr">
                  <a:noFill/>
                  <a:prstDash val="solid"/>
                  <a:round/>
                  <a:headEnd type="none" w="med" len="med"/>
                  <a:tailEnd type="none" w="med" len="med"/>
                </a:ln>
                <a:solidFill>
                  <a:srgbClr val="000000"/>
                </a:solidFill>
                <a:latin typeface="Arial"/>
                <a:sym typeface="Wingdings"/>
              </a:rPr>
              <a:t>ellas.</a:t>
            </a:r>
          </a:p>
        </p:txBody>
      </p:sp>
      <p:sp>
        <p:nvSpPr>
          <p:cNvPr id="6" name="object 4"/>
          <p:cNvSpPr txBox="1"/>
          <p:nvPr>
            <p:custDataLst>
              <p:tags r:id="rId2"/>
            </p:custDataLst>
          </p:nvPr>
        </p:nvSpPr>
        <p:spPr>
          <a:xfrm>
            <a:off x="1403072" y="6001250"/>
            <a:ext cx="8410629" cy="436017"/>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En</a:t>
            </a:r>
            <a:r>
              <a:rPr lang="es-PE" sz="1500" spc="626"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este</a:t>
            </a:r>
            <a:r>
              <a:rPr lang="es-PE" sz="1500" spc="609"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sentido,</a:t>
            </a:r>
            <a:r>
              <a:rPr lang="es-PE" sz="1500" spc="632"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existen</a:t>
            </a:r>
            <a:r>
              <a:rPr lang="es-PE" sz="1500" spc="62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nuevos</a:t>
            </a:r>
            <a:r>
              <a:rPr lang="es-PE" sz="1500" spc="63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modelos</a:t>
            </a:r>
            <a:r>
              <a:rPr lang="es-PE" sz="1500" spc="64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 </a:t>
            </a:r>
            <a:r>
              <a:rPr lang="es-PE" sz="1500" spc="-14" dirty="0">
                <a:ln w="9525" cap="flat" cmpd="sng" algn="ctr">
                  <a:noFill/>
                  <a:prstDash val="solid"/>
                  <a:round/>
                  <a:headEnd type="none" w="med" len="med"/>
                  <a:tailEnd type="none" w="med" len="med"/>
                </a:ln>
                <a:solidFill>
                  <a:srgbClr val="000000"/>
                </a:solidFill>
                <a:latin typeface="Arial"/>
                <a:sym typeface="Wingdings"/>
              </a:rPr>
              <a:t>diseño</a:t>
            </a:r>
            <a:r>
              <a:rPr lang="es-PE" sz="1500" spc="2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7"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34"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mallas</a:t>
            </a:r>
            <a:r>
              <a:rPr lang="es-PE" sz="1500" spc="3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perforación</a:t>
            </a:r>
            <a:r>
              <a:rPr lang="es-PE" sz="1500" dirty="0">
                <a:ln w="9525" cap="flat" cmpd="sng" algn="ctr">
                  <a:noFill/>
                  <a:prstDash val="solid"/>
                  <a:round/>
                  <a:headEnd type="none" w="med" len="med"/>
                  <a:tailEnd type="none" w="med" len="med"/>
                </a:ln>
                <a:solidFill>
                  <a:srgbClr val="000000"/>
                </a:solidFill>
                <a:latin typeface="Arial"/>
                <a:sym typeface="Wingdings"/>
              </a:rPr>
              <a:t> y </a:t>
            </a:r>
            <a:r>
              <a:rPr lang="es-PE" sz="1500" spc="-15" dirty="0">
                <a:ln w="9525" cap="flat" cmpd="sng" algn="ctr">
                  <a:noFill/>
                  <a:prstDash val="solid"/>
                  <a:round/>
                  <a:headEnd type="none" w="med" len="med"/>
                  <a:tailEnd type="none" w="med" len="med"/>
                </a:ln>
                <a:solidFill>
                  <a:srgbClr val="000000"/>
                </a:solidFill>
                <a:latin typeface="Arial"/>
                <a:sym typeface="Wingdings"/>
              </a:rPr>
              <a:t>voladura,</a:t>
            </a:r>
            <a:r>
              <a:rPr lang="es-PE" sz="1500" spc="31"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el</a:t>
            </a:r>
          </a:p>
          <a:p>
            <a:pPr algn="just" eaLnBrk="0" fontAlgn="auto" hangingPunct="0">
              <a:lnSpc>
                <a:spcPts val="1648"/>
              </a:lnSpc>
              <a:spcBef>
                <a:spcPts val="165"/>
              </a:spcBef>
              <a:buSzTx/>
              <a:buFontTx/>
              <a:buNone/>
            </a:pPr>
            <a:r>
              <a:rPr lang="es-PE" sz="1500" spc="-14" dirty="0">
                <a:ln w="9525" cap="flat" cmpd="sng" algn="ctr">
                  <a:noFill/>
                  <a:prstDash val="solid"/>
                  <a:round/>
                  <a:headEnd type="none" w="med" len="med"/>
                  <a:tailEnd type="none" w="med" len="med"/>
                </a:ln>
                <a:solidFill>
                  <a:srgbClr val="000000"/>
                </a:solidFill>
                <a:latin typeface="Arial"/>
                <a:sym typeface="Wingdings"/>
              </a:rPr>
              <a:t>diseño</a:t>
            </a:r>
            <a:r>
              <a:rPr lang="es-PE" sz="1500" spc="26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54"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carga</a:t>
            </a:r>
            <a:r>
              <a:rPr lang="es-PE" sz="1500" spc="24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67"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275" dirty="0">
                <a:ln w="9525" cap="flat" cmpd="sng" algn="ctr">
                  <a:noFill/>
                  <a:prstDash val="solid"/>
                  <a:round/>
                  <a:headEnd type="none" w="med" len="med"/>
                  <a:tailEnd type="none" w="med" len="med"/>
                </a:ln>
                <a:solidFill>
                  <a:srgbClr val="000000"/>
                </a:solidFill>
                <a:latin typeface="Arial"/>
                <a:sym typeface="Wingdings"/>
              </a:rPr>
              <a:t> </a:t>
            </a:r>
            <a:r>
              <a:rPr lang="es-PE" sz="1500" spc="-27" dirty="0">
                <a:ln w="9525" cap="flat" cmpd="sng" algn="ctr">
                  <a:noFill/>
                  <a:prstDash val="solid"/>
                  <a:round/>
                  <a:headEnd type="none" w="med" len="med"/>
                  <a:tailEnd type="none" w="med" len="med"/>
                </a:ln>
                <a:solidFill>
                  <a:srgbClr val="000000"/>
                </a:solidFill>
                <a:latin typeface="Arial"/>
                <a:sym typeface="Wingdings"/>
              </a:rPr>
              <a:t>MEC</a:t>
            </a:r>
            <a:r>
              <a:rPr lang="es-PE" sz="1500" spc="278"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225"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accesorios</a:t>
            </a:r>
            <a:r>
              <a:rPr lang="es-PE" sz="1500" spc="28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para </a:t>
            </a:r>
            <a:r>
              <a:rPr lang="es-PE" sz="1500" spc="-17" dirty="0">
                <a:ln w="9525" cap="flat" cmpd="sng" algn="ctr">
                  <a:noFill/>
                  <a:prstDash val="solid"/>
                  <a:round/>
                  <a:headEnd type="none" w="med" len="med"/>
                  <a:tailEnd type="none" w="med" len="med"/>
                </a:ln>
                <a:solidFill>
                  <a:srgbClr val="000000"/>
                </a:solidFill>
                <a:latin typeface="Arial"/>
                <a:sym typeface="Wingdings"/>
              </a:rPr>
              <a:t>obtener</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los</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resultados</a:t>
            </a:r>
            <a:r>
              <a:rPr lang="es-PE" sz="1500" spc="-11"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esperados.</a:t>
            </a:r>
          </a:p>
        </p:txBody>
      </p:sp>
      <p:sp>
        <p:nvSpPr>
          <p:cNvPr id="7" name="Título 1">
            <a:extLst>
              <a:ext uri="{FF2B5EF4-FFF2-40B4-BE49-F238E27FC236}">
                <a16:creationId xmlns:a16="http://schemas.microsoft.com/office/drawing/2014/main" id="{42A76179-D656-4A8A-871F-7A4979CF0E41}"/>
              </a:ext>
            </a:extLst>
          </p:cNvPr>
          <p:cNvSpPr>
            <a:spLocks noGrp="1"/>
          </p:cNvSpPr>
          <p:nvPr>
            <p:ph type="title"/>
          </p:nvPr>
        </p:nvSpPr>
        <p:spPr>
          <a:xfrm>
            <a:off x="1305465" y="358911"/>
            <a:ext cx="7984309" cy="617382"/>
          </a:xfrm>
        </p:spPr>
        <p:txBody>
          <a:bodyPr>
            <a:normAutofit/>
          </a:bodyPr>
          <a:lstStyle/>
          <a:p>
            <a:r>
              <a:rPr lang="es-ES" sz="3200" b="1" dirty="0"/>
              <a:t>7. Medición de vibraciones</a:t>
            </a:r>
            <a:endParaRPr lang="es-PE" sz="3200" b="1" dirty="0"/>
          </a:p>
        </p:txBody>
      </p:sp>
    </p:spTree>
    <p:extLst>
      <p:ext uri="{BB962C8B-B14F-4D97-AF65-F5344CB8AC3E}">
        <p14:creationId xmlns:p14="http://schemas.microsoft.com/office/powerpoint/2010/main" val="3907414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stretch>
            <a:fillRect/>
          </a:stretch>
        </p:blipFill>
        <p:spPr>
          <a:xfrm>
            <a:off x="1373742" y="991673"/>
            <a:ext cx="5838431" cy="2899940"/>
          </a:xfrm>
          <a:prstGeom prst="rect">
            <a:avLst/>
          </a:prstGeom>
        </p:spPr>
      </p:pic>
      <p:pic>
        <p:nvPicPr>
          <p:cNvPr id="6" name="Imagen 5"/>
          <p:cNvPicPr>
            <a:picLocks noChangeAspect="1"/>
          </p:cNvPicPr>
          <p:nvPr/>
        </p:nvPicPr>
        <p:blipFill>
          <a:blip r:embed="rId5"/>
          <a:stretch>
            <a:fillRect/>
          </a:stretch>
        </p:blipFill>
        <p:spPr>
          <a:xfrm>
            <a:off x="7212173" y="914400"/>
            <a:ext cx="3245472" cy="2977213"/>
          </a:xfrm>
          <a:prstGeom prst="rect">
            <a:avLst/>
          </a:prstGeom>
        </p:spPr>
      </p:pic>
      <p:sp>
        <p:nvSpPr>
          <p:cNvPr id="8" name="object 9"/>
          <p:cNvSpPr txBox="1"/>
          <p:nvPr>
            <p:custDataLst>
              <p:tags r:id="rId1"/>
            </p:custDataLst>
          </p:nvPr>
        </p:nvSpPr>
        <p:spPr>
          <a:xfrm>
            <a:off x="1342018" y="4088471"/>
            <a:ext cx="8265621" cy="1128514"/>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La</a:t>
            </a:r>
            <a:r>
              <a:rPr lang="es-PE" sz="1500" spc="434"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medición</a:t>
            </a:r>
            <a:r>
              <a:rPr lang="es-PE" sz="1500" spc="43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446"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vibraciones</a:t>
            </a:r>
            <a:r>
              <a:rPr lang="es-PE" sz="1500" spc="444"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tiene</a:t>
            </a:r>
            <a:r>
              <a:rPr lang="es-PE" sz="1500" spc="43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a:t>
            </a:r>
            <a:r>
              <a:rPr lang="es-PE" sz="1500" spc="44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objetivo </a:t>
            </a:r>
            <a:r>
              <a:rPr lang="es-PE" sz="1500" spc="-14" dirty="0">
                <a:ln w="9525" cap="flat" cmpd="sng" algn="ctr">
                  <a:noFill/>
                  <a:prstDash val="solid"/>
                  <a:round/>
                  <a:headEnd type="none" w="med" len="med"/>
                  <a:tailEnd type="none" w="med" len="med"/>
                </a:ln>
                <a:solidFill>
                  <a:srgbClr val="000000"/>
                </a:solidFill>
                <a:latin typeface="Arial"/>
                <a:sym typeface="Wingdings"/>
              </a:rPr>
              <a:t>detectar</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128"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registrar</a:t>
            </a:r>
            <a:r>
              <a:rPr lang="es-PE" sz="1500" spc="17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spc="179"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movimiento</a:t>
            </a:r>
            <a:r>
              <a:rPr lang="es-PE" sz="1500" spc="169"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vibratorio</a:t>
            </a:r>
            <a:r>
              <a:rPr lang="es-PE" sz="1500" spc="16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p>
          <a:p>
            <a:pPr algn="just" eaLnBrk="0" fontAlgn="auto" hangingPunct="0">
              <a:lnSpc>
                <a:spcPts val="1648"/>
              </a:lnSpc>
              <a:spcBef>
                <a:spcPts val="165"/>
              </a:spcBef>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es</a:t>
            </a:r>
            <a:r>
              <a:rPr lang="es-PE" sz="1500" spc="27"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causado</a:t>
            </a:r>
            <a:r>
              <a:rPr lang="es-PE" sz="1500" spc="1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a:t>
            </a:r>
            <a:r>
              <a:rPr lang="es-PE" sz="1500" spc="25"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las</a:t>
            </a:r>
            <a:r>
              <a:rPr lang="es-PE" sz="1500" spc="2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fuerzas</a:t>
            </a:r>
            <a:r>
              <a:rPr lang="es-PE" sz="1500" spc="2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pueden</a:t>
            </a:r>
            <a:r>
              <a:rPr lang="es-PE" sz="1500" spc="12"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variar</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 </a:t>
            </a:r>
            <a:r>
              <a:rPr lang="es-PE" sz="1500" spc="-17" dirty="0">
                <a:ln w="9525" cap="flat" cmpd="sng" algn="ctr">
                  <a:noFill/>
                  <a:prstDash val="solid"/>
                  <a:round/>
                  <a:headEnd type="none" w="med" len="med"/>
                  <a:tailEnd type="none" w="med" len="med"/>
                </a:ln>
                <a:solidFill>
                  <a:srgbClr val="000000"/>
                </a:solidFill>
                <a:latin typeface="Arial"/>
                <a:sym typeface="Wingdings"/>
              </a:rPr>
              <a:t>magnitud</a:t>
            </a:r>
            <a:r>
              <a:rPr lang="es-PE" sz="1500" spc="7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33"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dirección,</a:t>
            </a:r>
            <a:r>
              <a:rPr lang="es-PE" sz="1500" spc="82"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23"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esto</a:t>
            </a:r>
            <a:r>
              <a:rPr lang="es-PE" sz="1500" spc="5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es</a:t>
            </a:r>
            <a:r>
              <a:rPr lang="es-PE" sz="1500" spc="7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causado</a:t>
            </a:r>
            <a:r>
              <a:rPr lang="es-PE" sz="1500" spc="6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a:t>
            </a:r>
            <a:r>
              <a:rPr lang="es-PE" sz="1500" spc="7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p>
          <a:p>
            <a:pPr algn="just" eaLnBrk="0" fontAlgn="auto" hangingPunct="0">
              <a:lnSpc>
                <a:spcPts val="1648"/>
              </a:lnSpc>
              <a:spcBef>
                <a:spcPts val="167"/>
              </a:spcBef>
              <a:buSzTx/>
              <a:buFontTx/>
              <a:buNone/>
            </a:pPr>
            <a:r>
              <a:rPr lang="es-PE" sz="1500" spc="-12" dirty="0">
                <a:ln w="9525" cap="flat" cmpd="sng" algn="ctr">
                  <a:noFill/>
                  <a:prstDash val="solid"/>
                  <a:round/>
                  <a:headEnd type="none" w="med" len="med"/>
                  <a:tailEnd type="none" w="med" len="med"/>
                </a:ln>
                <a:solidFill>
                  <a:srgbClr val="000000"/>
                </a:solidFill>
                <a:latin typeface="Arial"/>
                <a:sym typeface="Wingdings"/>
              </a:rPr>
              <a:t>parte</a:t>
            </a:r>
            <a:r>
              <a:rPr lang="es-PE" sz="1500" spc="5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66"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54"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energía</a:t>
            </a:r>
            <a:r>
              <a:rPr lang="es-PE" sz="1500" spc="5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68"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voladuras</a:t>
            </a:r>
            <a:r>
              <a:rPr lang="es-PE" sz="1500" spc="5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rocas</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30" dirty="0">
                <a:ln w="9525" cap="flat" cmpd="sng" algn="ctr">
                  <a:noFill/>
                  <a:prstDash val="solid"/>
                  <a:round/>
                  <a:headEnd type="none" w="med" len="med"/>
                  <a:tailEnd type="none" w="med" len="med"/>
                </a:ln>
                <a:solidFill>
                  <a:srgbClr val="000000"/>
                </a:solidFill>
                <a:latin typeface="Arial"/>
                <a:sym typeface="Wingdings"/>
              </a:rPr>
              <a:t>es </a:t>
            </a:r>
            <a:r>
              <a:rPr lang="es-PE" sz="1500" spc="-12" dirty="0">
                <a:ln w="9525" cap="flat" cmpd="sng" algn="ctr">
                  <a:noFill/>
                  <a:prstDash val="solid"/>
                  <a:round/>
                  <a:headEnd type="none" w="med" len="med"/>
                  <a:tailEnd type="none" w="med" len="med"/>
                </a:ln>
                <a:solidFill>
                  <a:srgbClr val="000000"/>
                </a:solidFill>
                <a:latin typeface="Arial"/>
                <a:sym typeface="Wingdings"/>
              </a:rPr>
              <a:t>trasmitida</a:t>
            </a:r>
            <a:r>
              <a:rPr lang="es-PE" sz="1500" spc="-1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como</a:t>
            </a:r>
            <a:r>
              <a:rPr lang="es-PE" sz="1500" spc="-2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ondas</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elásticas</a:t>
            </a:r>
            <a:r>
              <a:rPr lang="es-PE" sz="1500" spc="-3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11"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medio.</a:t>
            </a:r>
          </a:p>
          <a:p>
            <a:pPr algn="just" eaLnBrk="0" hangingPunct="0">
              <a:lnSpc>
                <a:spcPts val="1648"/>
              </a:lnSpc>
              <a:spcBef>
                <a:spcPts val="165"/>
              </a:spcBef>
            </a:pPr>
            <a:r>
              <a:rPr lang="es-PE" sz="1500" spc="-10" dirty="0">
                <a:ln w="9525" cap="flat" cmpd="sng" algn="ctr">
                  <a:noFill/>
                  <a:prstDash val="solid"/>
                  <a:round/>
                  <a:headEnd type="none" w="med" len="med"/>
                  <a:tailEnd type="none" w="med" len="med"/>
                </a:ln>
                <a:solidFill>
                  <a:srgbClr val="000000"/>
                </a:solidFill>
                <a:latin typeface="Arial"/>
                <a:sym typeface="Wingdings"/>
              </a:rPr>
              <a:t>Esta</a:t>
            </a:r>
            <a:r>
              <a:rPr lang="es-PE" sz="1500" spc="-3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información</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puede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ser</a:t>
            </a:r>
            <a:r>
              <a:rPr lang="es-PE" sz="1500" spc="-14"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utilizada</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para:</a:t>
            </a:r>
          </a:p>
          <a:p>
            <a:pPr algn="just" eaLnBrk="0" fontAlgn="auto" hangingPunct="0">
              <a:lnSpc>
                <a:spcPts val="1648"/>
              </a:lnSpc>
              <a:spcBef>
                <a:spcPts val="165"/>
              </a:spcBef>
              <a:buSzTx/>
              <a:buFontTx/>
              <a:buNone/>
            </a:pPr>
            <a:endParaRPr lang="es-PE" sz="1500" spc="-17" dirty="0">
              <a:ln w="9525" cap="flat" cmpd="sng" algn="ctr">
                <a:noFill/>
                <a:prstDash val="solid"/>
                <a:round/>
                <a:headEnd type="none" w="med" len="med"/>
                <a:tailEnd type="none" w="med" len="med"/>
              </a:ln>
              <a:solidFill>
                <a:srgbClr val="000000"/>
              </a:solidFill>
              <a:latin typeface="Arial"/>
              <a:sym typeface="Wingdings"/>
            </a:endParaRPr>
          </a:p>
        </p:txBody>
      </p:sp>
      <p:sp>
        <p:nvSpPr>
          <p:cNvPr id="9" name="object 11"/>
          <p:cNvSpPr txBox="1"/>
          <p:nvPr>
            <p:custDataLst>
              <p:tags r:id="rId2"/>
            </p:custDataLst>
          </p:nvPr>
        </p:nvSpPr>
        <p:spPr>
          <a:xfrm>
            <a:off x="1502119" y="5328047"/>
            <a:ext cx="7945417"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marL="285750" indent="-285750" eaLnBrk="0" fontAlgn="auto" hangingPunct="0">
              <a:lnSpc>
                <a:spcPts val="1648"/>
              </a:lnSpc>
              <a:buSzTx/>
              <a:buFont typeface="Wingdings" panose="05000000000000000000" pitchFamily="2" charset="2"/>
              <a:buChar char="§"/>
            </a:pPr>
            <a:r>
              <a:rPr lang="es-PE" sz="1500" spc="21" dirty="0">
                <a:ln w="9525" cap="flat" cmpd="sng" algn="ctr">
                  <a:noFill/>
                  <a:prstDash val="solid"/>
                  <a:round/>
                  <a:headEnd type="none" w="med" len="med"/>
                  <a:tailEnd type="none" w="med" len="med"/>
                </a:ln>
                <a:latin typeface="Times New Roman"/>
                <a:cs typeface="Times New Roman"/>
                <a:sym typeface="Wingdings"/>
              </a:rPr>
              <a:t> </a:t>
            </a:r>
            <a:r>
              <a:rPr lang="es-PE" sz="1500" spc="-12" dirty="0">
                <a:ln w="9525" cap="flat" cmpd="sng" algn="ctr">
                  <a:noFill/>
                  <a:prstDash val="solid"/>
                  <a:round/>
                  <a:headEnd type="none" w="med" len="med"/>
                  <a:tailEnd type="none" w="med" len="med"/>
                </a:ln>
                <a:latin typeface="Arial"/>
                <a:sym typeface="Wingdings"/>
              </a:rPr>
              <a:t>Interpretación</a:t>
            </a:r>
            <a:r>
              <a:rPr lang="es-PE" sz="1500" spc="-10"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sismológica,</a:t>
            </a:r>
          </a:p>
          <a:p>
            <a:pPr marL="285750" indent="-285750" eaLnBrk="0" fontAlgn="auto" hangingPunct="0">
              <a:lnSpc>
                <a:spcPts val="1648"/>
              </a:lnSpc>
              <a:buSzTx/>
              <a:buFont typeface="Wingdings" panose="05000000000000000000" pitchFamily="2" charset="2"/>
              <a:buChar char="§"/>
            </a:pPr>
            <a:r>
              <a:rPr lang="es-PE" sz="1500" spc="-14" dirty="0">
                <a:ln w="9525" cap="flat" cmpd="sng" algn="ctr">
                  <a:noFill/>
                  <a:prstDash val="solid"/>
                  <a:round/>
                  <a:headEnd type="none" w="med" len="med"/>
                  <a:tailEnd type="none" w="med" len="med"/>
                </a:ln>
                <a:latin typeface="Arial"/>
                <a:sym typeface="Wingdings"/>
              </a:rPr>
              <a:t>Caracterización</a:t>
            </a:r>
            <a:r>
              <a:rPr lang="es-PE" sz="1500" spc="761"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y</a:t>
            </a:r>
            <a:r>
              <a:rPr lang="es-PE" sz="1500" spc="717"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comparación</a:t>
            </a:r>
            <a:r>
              <a:rPr lang="es-PE" sz="1500" spc="751"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con</a:t>
            </a:r>
            <a:r>
              <a:rPr lang="es-PE" sz="1500" spc="746"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las </a:t>
            </a:r>
            <a:r>
              <a:rPr lang="es-PE" sz="1500" spc="-17" dirty="0">
                <a:ln w="9525" cap="flat" cmpd="sng" algn="ctr">
                  <a:noFill/>
                  <a:prstDash val="solid"/>
                  <a:round/>
                  <a:headEnd type="none" w="med" len="med"/>
                  <a:tailEnd type="none" w="med" len="med"/>
                </a:ln>
                <a:latin typeface="Arial"/>
                <a:sym typeface="Wingdings"/>
              </a:rPr>
              <a:t>normas</a:t>
            </a:r>
            <a:r>
              <a:rPr lang="es-PE" sz="1500" spc="-10"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control</a:t>
            </a:r>
            <a:r>
              <a:rPr lang="es-PE" sz="1500"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vibraciones,</a:t>
            </a:r>
          </a:p>
          <a:p>
            <a:pPr marL="285750" indent="-285750" eaLnBrk="0" fontAlgn="auto" hangingPunct="0">
              <a:lnSpc>
                <a:spcPts val="1648"/>
              </a:lnSpc>
              <a:buSzTx/>
              <a:buFont typeface="Wingdings" panose="05000000000000000000" pitchFamily="2" charset="2"/>
              <a:buChar char="§"/>
            </a:pPr>
            <a:r>
              <a:rPr lang="es-PE" sz="1500" spc="-14" dirty="0">
                <a:ln w="9525" cap="flat" cmpd="sng" algn="ctr">
                  <a:noFill/>
                  <a:prstDash val="solid"/>
                  <a:round/>
                  <a:headEnd type="none" w="med" len="med"/>
                  <a:tailEnd type="none" w="med" len="med"/>
                </a:ln>
                <a:latin typeface="Arial"/>
                <a:sym typeface="Wingdings"/>
              </a:rPr>
              <a:t>Cálculos</a:t>
            </a:r>
            <a:r>
              <a:rPr lang="es-PE" sz="1500" spc="-10"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dinámica</a:t>
            </a:r>
            <a:r>
              <a:rPr lang="es-PE" sz="1500"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dirty="0">
                <a:ln w="9525" cap="flat" cmpd="sng" algn="ctr">
                  <a:noFill/>
                  <a:prstDash val="solid"/>
                  <a:round/>
                  <a:headEnd type="none" w="med" len="med"/>
                  <a:tailEnd type="none" w="med" len="med"/>
                </a:ln>
                <a:latin typeface="Arial"/>
                <a:sym typeface="Wingdings"/>
              </a:rPr>
              <a:t> </a:t>
            </a:r>
            <a:r>
              <a:rPr lang="es-PE" sz="1500" spc="-11" dirty="0">
                <a:ln w="9525" cap="flat" cmpd="sng" algn="ctr">
                  <a:noFill/>
                  <a:prstDash val="solid"/>
                  <a:round/>
                  <a:headEnd type="none" w="med" len="med"/>
                  <a:tailEnd type="none" w="med" len="med"/>
                </a:ln>
                <a:latin typeface="Arial"/>
                <a:sym typeface="Wingdings"/>
              </a:rPr>
              <a:t>estructuras,</a:t>
            </a:r>
            <a:r>
              <a:rPr lang="es-PE" sz="1500" spc="-21" dirty="0">
                <a:ln w="9525" cap="flat" cmpd="sng" algn="ctr">
                  <a:noFill/>
                  <a:prstDash val="solid"/>
                  <a:round/>
                  <a:headEnd type="none" w="med" len="med"/>
                  <a:tailEnd type="none" w="med" len="med"/>
                </a:ln>
                <a:latin typeface="Arial"/>
                <a:sym typeface="Wingdings"/>
              </a:rPr>
              <a:t> </a:t>
            </a:r>
            <a:r>
              <a:rPr lang="es-PE" sz="1500" spc="-10" dirty="0">
                <a:ln w="9525" cap="flat" cmpd="sng" algn="ctr">
                  <a:noFill/>
                  <a:prstDash val="solid"/>
                  <a:round/>
                  <a:headEnd type="none" w="med" len="med"/>
                  <a:tailEnd type="none" w="med" len="med"/>
                </a:ln>
                <a:latin typeface="Arial"/>
                <a:sym typeface="Wingdings"/>
              </a:rPr>
              <a:t>etc.</a:t>
            </a:r>
            <a:endParaRPr lang="es-PE" sz="1500" spc="-12" dirty="0">
              <a:ln w="9525" cap="flat" cmpd="sng" algn="ctr">
                <a:noFill/>
                <a:prstDash val="solid"/>
                <a:round/>
                <a:headEnd type="none" w="med" len="med"/>
                <a:tailEnd type="none" w="med" len="med"/>
              </a:ln>
              <a:latin typeface="Arial"/>
              <a:sym typeface="Wingdings"/>
            </a:endParaRPr>
          </a:p>
        </p:txBody>
      </p:sp>
      <p:sp>
        <p:nvSpPr>
          <p:cNvPr id="4" name="Título 1">
            <a:extLst>
              <a:ext uri="{FF2B5EF4-FFF2-40B4-BE49-F238E27FC236}">
                <a16:creationId xmlns:a16="http://schemas.microsoft.com/office/drawing/2014/main" id="{F4331875-81F5-3008-4F90-851D22ED0019}"/>
              </a:ext>
            </a:extLst>
          </p:cNvPr>
          <p:cNvSpPr>
            <a:spLocks noGrp="1"/>
          </p:cNvSpPr>
          <p:nvPr>
            <p:ph type="title"/>
          </p:nvPr>
        </p:nvSpPr>
        <p:spPr>
          <a:xfrm>
            <a:off x="987673" y="374291"/>
            <a:ext cx="7984309" cy="617382"/>
          </a:xfrm>
        </p:spPr>
        <p:txBody>
          <a:bodyPr>
            <a:normAutofit/>
          </a:bodyPr>
          <a:lstStyle/>
          <a:p>
            <a:r>
              <a:rPr lang="es-ES" sz="3200" b="1" dirty="0"/>
              <a:t>7. Medición de vibraciones</a:t>
            </a:r>
            <a:endParaRPr lang="es-PE" sz="3200" b="1" dirty="0"/>
          </a:p>
        </p:txBody>
      </p:sp>
    </p:spTree>
    <p:extLst>
      <p:ext uri="{BB962C8B-B14F-4D97-AF65-F5344CB8AC3E}">
        <p14:creationId xmlns:p14="http://schemas.microsoft.com/office/powerpoint/2010/main" val="448347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4"/>
          <a:stretch>
            <a:fillRect/>
          </a:stretch>
        </p:blipFill>
        <p:spPr>
          <a:xfrm>
            <a:off x="1296101" y="887458"/>
            <a:ext cx="8086438" cy="4259961"/>
          </a:xfrm>
          <a:prstGeom prst="rect">
            <a:avLst/>
          </a:prstGeom>
        </p:spPr>
      </p:pic>
      <p:sp>
        <p:nvSpPr>
          <p:cNvPr id="5" name="object 7"/>
          <p:cNvSpPr txBox="1"/>
          <p:nvPr>
            <p:custDataLst>
              <p:tags r:id="rId1"/>
            </p:custDataLst>
          </p:nvPr>
        </p:nvSpPr>
        <p:spPr>
          <a:xfrm>
            <a:off x="629132" y="5311118"/>
            <a:ext cx="10913511" cy="410369"/>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latin typeface="Arial"/>
                <a:sym typeface="Wingdings"/>
              </a:rPr>
              <a:t>El</a:t>
            </a:r>
            <a:r>
              <a:rPr lang="es-PE" sz="1500" spc="105" dirty="0">
                <a:ln w="9525" cap="flat" cmpd="sng" algn="ctr">
                  <a:noFill/>
                  <a:prstDash val="solid"/>
                  <a:round/>
                  <a:headEnd type="none" w="med" len="med"/>
                  <a:tailEnd type="none" w="med" len="med"/>
                </a:ln>
                <a:latin typeface="Arial"/>
                <a:sym typeface="Wingdings"/>
              </a:rPr>
              <a:t> </a:t>
            </a:r>
            <a:r>
              <a:rPr lang="es-PE" sz="1500" spc="-17" dirty="0">
                <a:ln w="9525" cap="flat" cmpd="sng" algn="ctr">
                  <a:noFill/>
                  <a:prstDash val="solid"/>
                  <a:round/>
                  <a:headEnd type="none" w="med" len="med"/>
                  <a:tailEnd type="none" w="med" len="med"/>
                </a:ln>
                <a:latin typeface="Arial"/>
                <a:sym typeface="Wingdings"/>
              </a:rPr>
              <a:t>problema</a:t>
            </a:r>
            <a:r>
              <a:rPr lang="es-PE" sz="1500" spc="100" dirty="0">
                <a:ln w="9525" cap="flat" cmpd="sng" algn="ctr">
                  <a:noFill/>
                  <a:prstDash val="solid"/>
                  <a:round/>
                  <a:headEnd type="none" w="med" len="med"/>
                  <a:tailEnd type="none" w="med" len="med"/>
                </a:ln>
                <a:latin typeface="Arial"/>
                <a:sym typeface="Wingdings"/>
              </a:rPr>
              <a:t> </a:t>
            </a:r>
            <a:r>
              <a:rPr lang="es-PE" sz="1500" spc="-14" dirty="0">
                <a:ln w="9525" cap="flat" cmpd="sng" algn="ctr">
                  <a:noFill/>
                  <a:prstDash val="solid"/>
                  <a:round/>
                  <a:headEnd type="none" w="med" len="med"/>
                  <a:tailEnd type="none" w="med" len="med"/>
                </a:ln>
                <a:latin typeface="Arial"/>
                <a:sym typeface="Wingdings"/>
              </a:rPr>
              <a:t>básico</a:t>
            </a:r>
            <a:r>
              <a:rPr lang="es-PE" sz="1500" spc="97"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conectado</a:t>
            </a:r>
            <a:r>
              <a:rPr lang="es-PE" sz="1500" spc="100"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con</a:t>
            </a:r>
            <a:r>
              <a:rPr lang="es-PE" sz="1500" spc="94" dirty="0">
                <a:ln w="9525" cap="flat" cmpd="sng" algn="ctr">
                  <a:noFill/>
                  <a:prstDash val="solid"/>
                  <a:round/>
                  <a:headEnd type="none" w="med" len="med"/>
                  <a:tailEnd type="none" w="med" len="med"/>
                </a:ln>
                <a:latin typeface="Arial"/>
                <a:sym typeface="Wingdings"/>
              </a:rPr>
              <a:t> </a:t>
            </a:r>
            <a:r>
              <a:rPr lang="es-PE" sz="1500" spc="-20" dirty="0">
                <a:ln w="9525" cap="flat" cmpd="sng" algn="ctr">
                  <a:noFill/>
                  <a:prstDash val="solid"/>
                  <a:round/>
                  <a:headEnd type="none" w="med" len="med"/>
                  <a:tailEnd type="none" w="med" len="med"/>
                </a:ln>
                <a:latin typeface="Arial"/>
                <a:sym typeface="Wingdings"/>
              </a:rPr>
              <a:t>la</a:t>
            </a:r>
            <a:r>
              <a:rPr lang="es-PE" sz="1500" spc="101"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medición</a:t>
            </a:r>
            <a:r>
              <a:rPr lang="es-PE" sz="1500" spc="99"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 </a:t>
            </a:r>
            <a:r>
              <a:rPr lang="es-PE" sz="1500" spc="-14" dirty="0">
                <a:ln w="9525" cap="flat" cmpd="sng" algn="ctr">
                  <a:noFill/>
                  <a:prstDash val="solid"/>
                  <a:round/>
                  <a:headEnd type="none" w="med" len="med"/>
                  <a:tailEnd type="none" w="med" len="med"/>
                </a:ln>
                <a:latin typeface="Arial"/>
                <a:sym typeface="Wingdings"/>
              </a:rPr>
              <a:t>vibraciones</a:t>
            </a:r>
            <a:r>
              <a:rPr lang="es-PE" sz="1500" spc="109"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es</a:t>
            </a:r>
            <a:r>
              <a:rPr lang="es-PE" sz="1500" spc="99"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de</a:t>
            </a:r>
            <a:r>
              <a:rPr lang="es-PE" sz="1500" spc="97"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establecer</a:t>
            </a:r>
            <a:r>
              <a:rPr lang="es-PE" sz="1500" spc="109"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un</a:t>
            </a:r>
            <a:r>
              <a:rPr lang="es-PE" sz="1500" spc="99" dirty="0">
                <a:ln w="9525" cap="flat" cmpd="sng" algn="ctr">
                  <a:noFill/>
                  <a:prstDash val="solid"/>
                  <a:round/>
                  <a:headEnd type="none" w="med" len="med"/>
                  <a:tailEnd type="none" w="med" len="med"/>
                </a:ln>
                <a:latin typeface="Arial"/>
                <a:sym typeface="Wingdings"/>
              </a:rPr>
              <a:t> </a:t>
            </a:r>
            <a:r>
              <a:rPr lang="es-PE" sz="1500" spc="-14" dirty="0">
                <a:ln w="9525" cap="flat" cmpd="sng" algn="ctr">
                  <a:noFill/>
                  <a:prstDash val="solid"/>
                  <a:round/>
                  <a:headEnd type="none" w="med" len="med"/>
                  <a:tailEnd type="none" w="med" len="med"/>
                </a:ln>
                <a:latin typeface="Arial"/>
                <a:sym typeface="Wingdings"/>
              </a:rPr>
              <a:t>punto</a:t>
            </a:r>
            <a:r>
              <a:rPr lang="es-PE" sz="1500" spc="98"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fijo</a:t>
            </a:r>
            <a:r>
              <a:rPr lang="es-PE" sz="1500" spc="88"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en</a:t>
            </a:r>
            <a:r>
              <a:rPr lang="es-PE" sz="1500" spc="99"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el </a:t>
            </a:r>
            <a:r>
              <a:rPr lang="es-PE" sz="1500" spc="-11" dirty="0">
                <a:ln w="9525" cap="flat" cmpd="sng" algn="ctr">
                  <a:noFill/>
                  <a:prstDash val="solid"/>
                  <a:round/>
                  <a:headEnd type="none" w="med" len="med"/>
                  <a:tailEnd type="none" w="med" len="med"/>
                </a:ln>
                <a:latin typeface="Arial"/>
                <a:sym typeface="Wingdings"/>
              </a:rPr>
              <a:t>espacio</a:t>
            </a:r>
            <a:r>
              <a:rPr lang="es-PE" sz="1500" spc="-28"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donde</a:t>
            </a:r>
            <a:r>
              <a:rPr lang="es-PE" sz="1500" dirty="0">
                <a:ln w="9525" cap="flat" cmpd="sng" algn="ctr">
                  <a:noFill/>
                  <a:prstDash val="solid"/>
                  <a:round/>
                  <a:headEnd type="none" w="med" len="med"/>
                  <a:tailEnd type="none" w="med" len="med"/>
                </a:ln>
                <a:latin typeface="Arial"/>
                <a:sym typeface="Wingdings"/>
              </a:rPr>
              <a:t> se</a:t>
            </a:r>
            <a:r>
              <a:rPr lang="es-PE" sz="1500" spc="-20" dirty="0">
                <a:ln w="9525" cap="flat" cmpd="sng" algn="ctr">
                  <a:noFill/>
                  <a:prstDash val="solid"/>
                  <a:round/>
                  <a:headEnd type="none" w="med" len="med"/>
                  <a:tailEnd type="none" w="med" len="med"/>
                </a:ln>
                <a:latin typeface="Arial"/>
                <a:sym typeface="Wingdings"/>
              </a:rPr>
              <a:t> </a:t>
            </a:r>
            <a:r>
              <a:rPr lang="es-PE" sz="1500" spc="-11" dirty="0">
                <a:ln w="9525" cap="flat" cmpd="sng" algn="ctr">
                  <a:noFill/>
                  <a:prstDash val="solid"/>
                  <a:round/>
                  <a:headEnd type="none" w="med" len="med"/>
                  <a:tailEnd type="none" w="med" len="med"/>
                </a:ln>
                <a:latin typeface="Arial"/>
                <a:sym typeface="Wingdings"/>
              </a:rPr>
              <a:t>realizaran</a:t>
            </a:r>
            <a:r>
              <a:rPr lang="es-PE" sz="1500" spc="-28"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las</a:t>
            </a:r>
            <a:r>
              <a:rPr lang="es-PE" sz="1500"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mediciones.</a:t>
            </a:r>
          </a:p>
        </p:txBody>
      </p:sp>
      <p:sp>
        <p:nvSpPr>
          <p:cNvPr id="6" name="object 8"/>
          <p:cNvSpPr txBox="1"/>
          <p:nvPr>
            <p:custDataLst>
              <p:tags r:id="rId2"/>
            </p:custDataLst>
          </p:nvPr>
        </p:nvSpPr>
        <p:spPr>
          <a:xfrm>
            <a:off x="629132" y="5904462"/>
            <a:ext cx="10913511"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4" dirty="0">
                <a:ln w="9525" cap="flat" cmpd="sng" algn="ctr">
                  <a:noFill/>
                  <a:prstDash val="solid"/>
                  <a:round/>
                  <a:headEnd type="none" w="med" len="med"/>
                  <a:tailEnd type="none" w="med" len="med"/>
                </a:ln>
                <a:solidFill>
                  <a:srgbClr val="000000"/>
                </a:solidFill>
                <a:latin typeface="Arial"/>
                <a:sym typeface="Wingdings"/>
              </a:rPr>
              <a:t>Durante</a:t>
            </a:r>
            <a:r>
              <a:rPr lang="es-PE" sz="1500" spc="36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spc="38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paso</a:t>
            </a:r>
            <a:r>
              <a:rPr lang="es-PE" sz="1500" spc="37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a:t>
            </a:r>
            <a:r>
              <a:rPr lang="es-PE" sz="1500" spc="366"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energía</a:t>
            </a:r>
            <a:r>
              <a:rPr lang="es-PE" sz="1500" spc="383"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sísmica,</a:t>
            </a:r>
            <a:r>
              <a:rPr lang="es-PE" sz="1500" spc="37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todo</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 </a:t>
            </a:r>
            <a:r>
              <a:rPr lang="es-PE" sz="1500" spc="-17" dirty="0">
                <a:ln w="9525" cap="flat" cmpd="sng" algn="ctr">
                  <a:noFill/>
                  <a:prstDash val="solid"/>
                  <a:round/>
                  <a:headEnd type="none" w="med" len="med"/>
                  <a:tailEnd type="none" w="med" len="med"/>
                </a:ln>
                <a:solidFill>
                  <a:srgbClr val="000000"/>
                </a:solidFill>
                <a:latin typeface="Arial"/>
                <a:sym typeface="Wingdings"/>
              </a:rPr>
              <a:t>medio</a:t>
            </a:r>
            <a:r>
              <a:rPr lang="es-PE" sz="1500" spc="850"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esta</a:t>
            </a:r>
            <a:r>
              <a:rPr lang="es-PE" sz="1500" spc="84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855"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movimiento,</a:t>
            </a:r>
            <a:r>
              <a:rPr lang="es-PE" sz="1500" spc="86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876"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igual</a:t>
            </a:r>
            <a:r>
              <a:rPr lang="es-PE" sz="1500" spc="85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85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 </a:t>
            </a:r>
            <a:r>
              <a:rPr lang="es-PE" sz="1500" spc="-14" dirty="0">
                <a:ln w="9525" cap="flat" cmpd="sng" algn="ctr">
                  <a:noFill/>
                  <a:prstDash val="solid"/>
                  <a:round/>
                  <a:headEnd type="none" w="med" len="med"/>
                  <a:tailEnd type="none" w="med" len="med"/>
                </a:ln>
                <a:solidFill>
                  <a:srgbClr val="000000"/>
                </a:solidFill>
                <a:latin typeface="Arial"/>
                <a:sym typeface="Wingdings"/>
              </a:rPr>
              <a:t>instrumento</a:t>
            </a:r>
            <a:r>
              <a:rPr lang="es-PE" sz="1500" spc="35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63"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medición,</a:t>
            </a:r>
            <a:r>
              <a:rPr lang="es-PE" sz="1500" spc="37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como</a:t>
            </a:r>
            <a:r>
              <a:rPr lang="es-PE" sz="1500" spc="35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resultado</a:t>
            </a:r>
            <a:r>
              <a:rPr lang="es-PE" sz="1500" spc="35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no</a:t>
            </a:r>
            <a:r>
              <a:rPr lang="es-PE" sz="1500" spc="360"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se </a:t>
            </a:r>
            <a:r>
              <a:rPr lang="es-PE" sz="1500" spc="-18" dirty="0">
                <a:ln w="9525" cap="flat" cmpd="sng" algn="ctr">
                  <a:noFill/>
                  <a:prstDash val="solid"/>
                  <a:round/>
                  <a:headEnd type="none" w="med" len="med"/>
                  <a:tailEnd type="none" w="med" len="med"/>
                </a:ln>
                <a:solidFill>
                  <a:srgbClr val="000000"/>
                </a:solidFill>
                <a:latin typeface="Arial"/>
                <a:sym typeface="Wingdings"/>
              </a:rPr>
              <a:t>puede</a:t>
            </a:r>
            <a:r>
              <a:rPr lang="es-PE" sz="1500" spc="1251"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realizar</a:t>
            </a:r>
            <a:r>
              <a:rPr lang="es-PE" sz="1500" spc="124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una</a:t>
            </a:r>
            <a:r>
              <a:rPr lang="es-PE" sz="1500" spc="125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medición</a:t>
            </a:r>
            <a:r>
              <a:rPr lang="es-PE" sz="1500" spc="125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absoluta</a:t>
            </a:r>
            <a:r>
              <a:rPr lang="es-PE" sz="1500" spc="124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del </a:t>
            </a:r>
            <a:r>
              <a:rPr lang="es-PE" sz="1500" spc="-17" dirty="0">
                <a:ln w="9525" cap="flat" cmpd="sng" algn="ctr">
                  <a:noFill/>
                  <a:prstDash val="solid"/>
                  <a:round/>
                  <a:headEnd type="none" w="med" len="med"/>
                  <a:tailEnd type="none" w="med" len="med"/>
                </a:ln>
                <a:solidFill>
                  <a:srgbClr val="000000"/>
                </a:solidFill>
                <a:latin typeface="Arial"/>
                <a:sym typeface="Wingdings"/>
              </a:rPr>
              <a:t>movimiento,</a:t>
            </a:r>
            <a:r>
              <a:rPr lang="es-PE" sz="1500" spc="109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1103"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menos</a:t>
            </a:r>
            <a:r>
              <a:rPr lang="es-PE" sz="1500" spc="1097"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no</a:t>
            </a:r>
            <a:r>
              <a:rPr lang="es-PE" sz="1500" spc="1068"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con</a:t>
            </a:r>
            <a:r>
              <a:rPr lang="es-PE" sz="1500" spc="108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los</a:t>
            </a:r>
            <a:r>
              <a:rPr lang="es-PE" sz="1500" spc="1090"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medios </a:t>
            </a:r>
            <a:r>
              <a:rPr lang="es-PE" sz="1500" spc="-15" dirty="0">
                <a:ln w="9525" cap="flat" cmpd="sng" algn="ctr">
                  <a:noFill/>
                  <a:prstDash val="solid"/>
                  <a:round/>
                  <a:headEnd type="none" w="med" len="med"/>
                  <a:tailEnd type="none" w="med" len="med"/>
                </a:ln>
                <a:solidFill>
                  <a:srgbClr val="000000"/>
                </a:solidFill>
                <a:latin typeface="Arial"/>
                <a:sym typeface="Wingdings"/>
              </a:rPr>
              <a:t>convencionales</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disponibles.</a:t>
            </a:r>
          </a:p>
        </p:txBody>
      </p:sp>
      <p:sp>
        <p:nvSpPr>
          <p:cNvPr id="7" name="Título 1">
            <a:extLst>
              <a:ext uri="{FF2B5EF4-FFF2-40B4-BE49-F238E27FC236}">
                <a16:creationId xmlns:a16="http://schemas.microsoft.com/office/drawing/2014/main" id="{46779DF8-ECD4-829F-8DF7-B9EC25C8960E}"/>
              </a:ext>
            </a:extLst>
          </p:cNvPr>
          <p:cNvSpPr>
            <a:spLocks noGrp="1"/>
          </p:cNvSpPr>
          <p:nvPr>
            <p:ph type="title"/>
          </p:nvPr>
        </p:nvSpPr>
        <p:spPr>
          <a:xfrm>
            <a:off x="775378" y="270076"/>
            <a:ext cx="7984309" cy="617382"/>
          </a:xfrm>
        </p:spPr>
        <p:txBody>
          <a:bodyPr>
            <a:normAutofit/>
          </a:bodyPr>
          <a:lstStyle/>
          <a:p>
            <a:r>
              <a:rPr lang="es-ES" sz="3200" b="1" dirty="0"/>
              <a:t>7. Medición de vibraciones</a:t>
            </a:r>
            <a:endParaRPr lang="es-PE" sz="3200" b="1" dirty="0"/>
          </a:p>
        </p:txBody>
      </p:sp>
    </p:spTree>
    <p:extLst>
      <p:ext uri="{BB962C8B-B14F-4D97-AF65-F5344CB8AC3E}">
        <p14:creationId xmlns:p14="http://schemas.microsoft.com/office/powerpoint/2010/main" val="3893695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526793" y="1050185"/>
            <a:ext cx="7984310" cy="2386582"/>
          </a:xfrm>
          <a:prstGeom prst="rect">
            <a:avLst/>
          </a:prstGeom>
        </p:spPr>
      </p:pic>
      <p:sp>
        <p:nvSpPr>
          <p:cNvPr id="5" name="object 7"/>
          <p:cNvSpPr txBox="1"/>
          <p:nvPr>
            <p:custDataLst>
              <p:tags r:id="rId1"/>
            </p:custDataLst>
          </p:nvPr>
        </p:nvSpPr>
        <p:spPr>
          <a:xfrm>
            <a:off x="1673104" y="3936999"/>
            <a:ext cx="2997508" cy="1936428"/>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Los</a:t>
            </a:r>
            <a:r>
              <a:rPr lang="es-PE" sz="1500" spc="1804"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instrumentos</a:t>
            </a:r>
            <a:r>
              <a:rPr lang="es-PE" sz="1500" spc="1804"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diseñados</a:t>
            </a:r>
            <a:r>
              <a:rPr lang="es-PE" sz="1500" spc="1802"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para</a:t>
            </a:r>
            <a:r>
              <a:rPr lang="es-PE" sz="1500" spc="1790"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medir </a:t>
            </a:r>
            <a:r>
              <a:rPr lang="es-PE" sz="1500" spc="-12" dirty="0">
                <a:ln w="9525" cap="flat" cmpd="sng" algn="ctr">
                  <a:noFill/>
                  <a:prstDash val="solid"/>
                  <a:round/>
                  <a:headEnd type="none" w="med" len="med"/>
                  <a:tailEnd type="none" w="med" len="med"/>
                </a:ln>
                <a:solidFill>
                  <a:srgbClr val="000000"/>
                </a:solidFill>
                <a:latin typeface="Arial"/>
                <a:sym typeface="Wingdings"/>
              </a:rPr>
              <a:t>vibraciones;</a:t>
            </a:r>
            <a:r>
              <a:rPr lang="es-PE" sz="1500" spc="68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66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general</a:t>
            </a:r>
            <a:r>
              <a:rPr lang="es-PE" sz="1500" spc="678"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llamados</a:t>
            </a:r>
            <a:r>
              <a:rPr lang="es-PE" sz="1500" spc="684"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sismómetros</a:t>
            </a:r>
          </a:p>
          <a:p>
            <a:pPr algn="just" eaLnBrk="0" fontAlgn="auto" hangingPunct="0">
              <a:lnSpc>
                <a:spcPts val="1651"/>
              </a:lnSpc>
              <a:spcBef>
                <a:spcPts val="112"/>
              </a:spcBef>
              <a:buSzTx/>
              <a:buFontTx/>
              <a:buNone/>
            </a:pPr>
            <a:r>
              <a:rPr lang="es-PE" sz="1500" spc="-12" dirty="0">
                <a:ln w="9525" cap="flat" cmpd="sng" algn="ctr">
                  <a:noFill/>
                  <a:prstDash val="solid"/>
                  <a:round/>
                  <a:headEnd type="none" w="med" len="med"/>
                  <a:tailEnd type="none" w="med" len="med"/>
                </a:ln>
                <a:solidFill>
                  <a:srgbClr val="000000"/>
                </a:solidFill>
                <a:latin typeface="Arial"/>
                <a:sym typeface="Wingdings"/>
              </a:rPr>
              <a:t>establece</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un</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punto</a:t>
            </a:r>
            <a:r>
              <a:rPr lang="es-PE" sz="1500" spc="369"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interno</a:t>
            </a:r>
            <a:r>
              <a:rPr lang="es-PE" sz="1500" spc="357"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dentro</a:t>
            </a:r>
            <a:r>
              <a:rPr lang="es-PE" sz="1500" spc="39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77"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ellos</a:t>
            </a:r>
            <a:r>
              <a:rPr lang="es-PE" sz="1500" spc="38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 </a:t>
            </a:r>
            <a:r>
              <a:rPr lang="es-PE" sz="1500" spc="-15" dirty="0">
                <a:ln w="9525" cap="flat" cmpd="sng" algn="ctr">
                  <a:noFill/>
                  <a:prstDash val="solid"/>
                  <a:round/>
                  <a:headEnd type="none" w="med" len="med"/>
                  <a:tailEnd type="none" w="med" len="med"/>
                </a:ln>
                <a:solidFill>
                  <a:srgbClr val="000000"/>
                </a:solidFill>
                <a:latin typeface="Arial"/>
                <a:sym typeface="Wingdings"/>
              </a:rPr>
              <a:t>permanece</a:t>
            </a:r>
            <a:r>
              <a:rPr lang="es-PE" sz="1500" spc="267"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relativamente</a:t>
            </a:r>
            <a:r>
              <a:rPr lang="es-PE" sz="1500" spc="26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fijo</a:t>
            </a:r>
            <a:r>
              <a:rPr lang="es-PE" sz="1500" spc="254"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respecto</a:t>
            </a:r>
            <a:r>
              <a:rPr lang="es-PE" sz="1500" spc="26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r>
              <a:rPr lang="es-PE" sz="1500" spc="275"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macizo</a:t>
            </a:r>
          </a:p>
          <a:p>
            <a:pPr algn="just" eaLnBrk="0" fontAlgn="auto" hangingPunct="0">
              <a:lnSpc>
                <a:spcPts val="1648"/>
              </a:lnSpc>
              <a:spcBef>
                <a:spcPts val="165"/>
              </a:spcBef>
              <a:buSzTx/>
              <a:buFontTx/>
              <a:buNone/>
            </a:pPr>
            <a:r>
              <a:rPr lang="es-PE" sz="1500" spc="-11" dirty="0">
                <a:ln w="9525" cap="flat" cmpd="sng" algn="ctr">
                  <a:noFill/>
                  <a:prstDash val="solid"/>
                  <a:round/>
                  <a:headEnd type="none" w="med" len="med"/>
                  <a:tailEnd type="none" w="med" len="med"/>
                </a:ln>
                <a:solidFill>
                  <a:srgbClr val="000000"/>
                </a:solidFill>
                <a:latin typeface="Arial"/>
                <a:sym typeface="Wingdings"/>
              </a:rPr>
              <a:t>rocoso</a:t>
            </a:r>
            <a:r>
              <a:rPr lang="es-PE" sz="1500" spc="-21"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durante</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paso</a:t>
            </a:r>
            <a:r>
              <a:rPr lang="es-PE" sz="1500" spc="-2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14"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vibraciones.</a:t>
            </a:r>
          </a:p>
        </p:txBody>
      </p:sp>
      <p:pic>
        <p:nvPicPr>
          <p:cNvPr id="6" name="Imagen 5"/>
          <p:cNvPicPr>
            <a:picLocks noChangeAspect="1"/>
          </p:cNvPicPr>
          <p:nvPr/>
        </p:nvPicPr>
        <p:blipFill>
          <a:blip r:embed="rId4"/>
          <a:stretch>
            <a:fillRect/>
          </a:stretch>
        </p:blipFill>
        <p:spPr>
          <a:xfrm>
            <a:off x="5531676" y="3722425"/>
            <a:ext cx="3979427" cy="2776664"/>
          </a:xfrm>
          <a:prstGeom prst="rect">
            <a:avLst/>
          </a:prstGeom>
        </p:spPr>
      </p:pic>
      <p:sp>
        <p:nvSpPr>
          <p:cNvPr id="8" name="Título 1">
            <a:extLst>
              <a:ext uri="{FF2B5EF4-FFF2-40B4-BE49-F238E27FC236}">
                <a16:creationId xmlns:a16="http://schemas.microsoft.com/office/drawing/2014/main" id="{7F253DFA-1281-9F7E-0BF9-3E3ECD0F1FA5}"/>
              </a:ext>
            </a:extLst>
          </p:cNvPr>
          <p:cNvSpPr>
            <a:spLocks noGrp="1"/>
          </p:cNvSpPr>
          <p:nvPr>
            <p:ph type="title"/>
          </p:nvPr>
        </p:nvSpPr>
        <p:spPr>
          <a:xfrm>
            <a:off x="1305465" y="358911"/>
            <a:ext cx="7984309" cy="617382"/>
          </a:xfrm>
        </p:spPr>
        <p:txBody>
          <a:bodyPr>
            <a:normAutofit/>
          </a:bodyPr>
          <a:lstStyle/>
          <a:p>
            <a:r>
              <a:rPr lang="es-ES" sz="3200" b="1" dirty="0"/>
              <a:t>7. Medición de vibraciones</a:t>
            </a:r>
            <a:endParaRPr lang="es-PE" sz="3200" b="1" dirty="0"/>
          </a:p>
        </p:txBody>
      </p:sp>
    </p:spTree>
    <p:extLst>
      <p:ext uri="{BB962C8B-B14F-4D97-AF65-F5344CB8AC3E}">
        <p14:creationId xmlns:p14="http://schemas.microsoft.com/office/powerpoint/2010/main" val="2745759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custDataLst>
              <p:tags r:id="rId1"/>
            </p:custDataLst>
          </p:nvPr>
        </p:nvSpPr>
        <p:spPr>
          <a:xfrm>
            <a:off x="1346312" y="1087321"/>
            <a:ext cx="8472868" cy="436017"/>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8" dirty="0">
                <a:ln w="9525" cap="flat" cmpd="sng" algn="ctr">
                  <a:noFill/>
                  <a:prstDash val="solid"/>
                  <a:round/>
                  <a:headEnd type="none" w="med" len="med"/>
                  <a:tailEnd type="none" w="med" len="med"/>
                </a:ln>
                <a:solidFill>
                  <a:srgbClr val="000000"/>
                </a:solidFill>
                <a:latin typeface="Arial"/>
                <a:sym typeface="Wingdings"/>
              </a:rPr>
              <a:t>Las</a:t>
            </a:r>
            <a:r>
              <a:rPr lang="es-PE" sz="1500" spc="626"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variables</a:t>
            </a:r>
            <a:r>
              <a:rPr lang="es-PE" sz="1500" spc="62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medibles</a:t>
            </a:r>
            <a:r>
              <a:rPr lang="es-PE" sz="1500" spc="628"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en</a:t>
            </a:r>
            <a:r>
              <a:rPr lang="es-PE" sz="1500" spc="61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vibraciones</a:t>
            </a:r>
            <a:r>
              <a:rPr lang="es-PE" sz="1500" spc="62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deben </a:t>
            </a:r>
            <a:r>
              <a:rPr lang="es-PE" sz="1500" spc="-12" dirty="0">
                <a:ln w="9525" cap="flat" cmpd="sng" algn="ctr">
                  <a:noFill/>
                  <a:prstDash val="solid"/>
                  <a:round/>
                  <a:headEnd type="none" w="med" len="med"/>
                  <a:tailEnd type="none" w="med" len="med"/>
                </a:ln>
                <a:solidFill>
                  <a:srgbClr val="000000"/>
                </a:solidFill>
                <a:latin typeface="Arial"/>
                <a:sym typeface="Wingdings"/>
              </a:rPr>
              <a:t>reproducir</a:t>
            </a:r>
            <a:r>
              <a:rPr lang="es-PE" sz="1500" spc="41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el</a:t>
            </a:r>
            <a:r>
              <a:rPr lang="es-PE" sz="1500" spc="419"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movimiento</a:t>
            </a:r>
            <a:r>
              <a:rPr lang="es-PE" sz="1500" spc="40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del</a:t>
            </a:r>
            <a:r>
              <a:rPr lang="es-PE" sz="1500" spc="419"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macizo</a:t>
            </a:r>
            <a:r>
              <a:rPr lang="es-PE" sz="1500" spc="411"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rocoso</a:t>
            </a:r>
            <a:r>
              <a:rPr lang="es-PE" sz="1500" spc="409"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al</a:t>
            </a:r>
          </a:p>
          <a:p>
            <a:pPr algn="just" eaLnBrk="0" fontAlgn="auto" hangingPunct="0">
              <a:lnSpc>
                <a:spcPts val="1648"/>
              </a:lnSpc>
              <a:spcBef>
                <a:spcPts val="165"/>
              </a:spcBef>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paso</a:t>
            </a:r>
            <a:r>
              <a:rPr lang="es-PE" sz="1500" spc="1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las</a:t>
            </a:r>
            <a:r>
              <a:rPr lang="es-PE" sz="1500" spc="31"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ondas,</a:t>
            </a:r>
            <a:r>
              <a:rPr lang="es-PE" sz="1500" spc="25"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esto</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requiere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se </a:t>
            </a:r>
            <a:r>
              <a:rPr lang="es-PE" sz="1500" spc="-10" dirty="0">
                <a:ln w="9525" cap="flat" cmpd="sng" algn="ctr">
                  <a:noFill/>
                  <a:prstDash val="solid"/>
                  <a:round/>
                  <a:headEnd type="none" w="med" len="med"/>
                  <a:tailEnd type="none" w="med" len="med"/>
                </a:ln>
                <a:solidFill>
                  <a:srgbClr val="000000"/>
                </a:solidFill>
                <a:latin typeface="Arial"/>
                <a:sym typeface="Wingdings"/>
              </a:rPr>
              <a:t>registren tres</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componentes</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ortogonales:</a:t>
            </a:r>
          </a:p>
        </p:txBody>
      </p:sp>
      <p:pic>
        <p:nvPicPr>
          <p:cNvPr id="5" name="Imagen 4"/>
          <p:cNvPicPr/>
          <p:nvPr/>
        </p:nvPicPr>
        <p:blipFill rotWithShape="1">
          <a:blip r:embed="rId5"/>
          <a:srcRect l="29456" t="46434" r="22389" b="28467"/>
          <a:stretch/>
        </p:blipFill>
        <p:spPr bwMode="auto">
          <a:xfrm>
            <a:off x="1552374" y="1903286"/>
            <a:ext cx="6355254" cy="1794064"/>
          </a:xfrm>
          <a:prstGeom prst="rect">
            <a:avLst/>
          </a:prstGeom>
          <a:ln>
            <a:noFill/>
          </a:ln>
          <a:extLst>
            <a:ext uri="{53640926-AAD7-44D8-BBD7-CCE9431645EC}">
              <a14:shadowObscured xmlns:a14="http://schemas.microsoft.com/office/drawing/2010/main"/>
            </a:ext>
          </a:extLst>
        </p:spPr>
      </p:pic>
      <p:sp>
        <p:nvSpPr>
          <p:cNvPr id="6" name="object 9"/>
          <p:cNvSpPr txBox="1"/>
          <p:nvPr>
            <p:custDataLst>
              <p:tags r:id="rId2"/>
            </p:custDataLst>
          </p:nvPr>
        </p:nvSpPr>
        <p:spPr>
          <a:xfrm>
            <a:off x="1664496" y="4489654"/>
            <a:ext cx="8472868" cy="436017"/>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33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35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estén</a:t>
            </a:r>
            <a:r>
              <a:rPr lang="es-PE" sz="1500" spc="34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352"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función</a:t>
            </a:r>
            <a:r>
              <a:rPr lang="es-PE" sz="1500" spc="34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del</a:t>
            </a:r>
            <a:r>
              <a:rPr lang="es-PE" sz="1500" spc="35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tiempo</a:t>
            </a:r>
            <a:r>
              <a:rPr lang="es-PE" sz="1500" spc="364"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continuo</a:t>
            </a:r>
            <a:r>
              <a:rPr lang="es-PE" sz="1500" spc="348"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o </a:t>
            </a:r>
            <a:r>
              <a:rPr lang="es-PE" sz="1500" spc="-10" dirty="0">
                <a:ln w="9525" cap="flat" cmpd="sng" algn="ctr">
                  <a:noFill/>
                  <a:prstDash val="solid"/>
                  <a:round/>
                  <a:headEnd type="none" w="med" len="med"/>
                  <a:tailEnd type="none" w="med" len="med"/>
                </a:ln>
                <a:solidFill>
                  <a:srgbClr val="000000"/>
                </a:solidFill>
                <a:latin typeface="Arial"/>
                <a:sym typeface="Wingdings"/>
              </a:rPr>
              <a:t>discreto</a:t>
            </a:r>
            <a:r>
              <a:rPr lang="es-PE" sz="1500" spc="74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73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señal</a:t>
            </a:r>
            <a:r>
              <a:rPr lang="es-PE" sz="1500" spc="759"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análoga,</a:t>
            </a:r>
            <a:r>
              <a:rPr lang="es-PE" sz="1500" spc="75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discreta</a:t>
            </a:r>
            <a:r>
              <a:rPr lang="es-PE" sz="1500" spc="728"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o</a:t>
            </a:r>
            <a:r>
              <a:rPr lang="es-PE" sz="1500" spc="728"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serie</a:t>
            </a:r>
          </a:p>
          <a:p>
            <a:pPr algn="just" eaLnBrk="0" fontAlgn="auto" hangingPunct="0">
              <a:lnSpc>
                <a:spcPts val="1648"/>
              </a:lnSpc>
              <a:spcBef>
                <a:spcPts val="165"/>
              </a:spcBef>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temporal.</a:t>
            </a:r>
          </a:p>
        </p:txBody>
      </p:sp>
      <p:sp>
        <p:nvSpPr>
          <p:cNvPr id="7" name="object 13"/>
          <p:cNvSpPr txBox="1"/>
          <p:nvPr>
            <p:custDataLst>
              <p:tags r:id="rId3"/>
            </p:custDataLst>
          </p:nvPr>
        </p:nvSpPr>
        <p:spPr>
          <a:xfrm>
            <a:off x="1552374" y="5465068"/>
            <a:ext cx="8266806" cy="846386"/>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5" dirty="0">
                <a:ln w="9525" cap="flat" cmpd="sng" algn="ctr">
                  <a:noFill/>
                  <a:prstDash val="solid"/>
                  <a:round/>
                  <a:headEnd type="none" w="med" len="med"/>
                  <a:tailEnd type="none" w="med" len="med"/>
                </a:ln>
                <a:solidFill>
                  <a:srgbClr val="000000"/>
                </a:solidFill>
                <a:latin typeface="Arial"/>
                <a:sym typeface="Wingdings"/>
              </a:rPr>
              <a:t>Prácticamente,</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todas</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r>
              <a:rPr lang="es-PE" sz="1500" spc="177" dirty="0">
                <a:ln w="9525" cap="flat" cmpd="sng" algn="ctr">
                  <a:noFill/>
                  <a:prstDash val="solid"/>
                  <a:round/>
                  <a:headEnd type="none" w="med" len="med"/>
                  <a:tailEnd type="none" w="med" len="med"/>
                </a:ln>
                <a:solidFill>
                  <a:srgbClr val="000000"/>
                </a:solidFill>
                <a:latin typeface="Arial"/>
                <a:sym typeface="Wingdings"/>
              </a:rPr>
              <a:t> </a:t>
            </a:r>
            <a:r>
              <a:rPr lang="es-PE" sz="1500" spc="-20" dirty="0">
                <a:ln w="9525" cap="flat" cmpd="sng" algn="ctr">
                  <a:noFill/>
                  <a:prstDash val="solid"/>
                  <a:round/>
                  <a:headEnd type="none" w="med" len="med"/>
                  <a:tailEnd type="none" w="med" len="med"/>
                </a:ln>
                <a:solidFill>
                  <a:srgbClr val="000000"/>
                </a:solidFill>
                <a:latin typeface="Arial"/>
                <a:sym typeface="Wingdings"/>
              </a:rPr>
              <a:t>normas</a:t>
            </a:r>
            <a:r>
              <a:rPr lang="es-PE" sz="1500" spc="183"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internacionales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75"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manejo</a:t>
            </a:r>
            <a:r>
              <a:rPr lang="es-PE" sz="1500" spc="6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7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vibraciones</a:t>
            </a:r>
            <a:r>
              <a:rPr lang="es-PE" sz="1500" spc="88"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han</a:t>
            </a:r>
            <a:r>
              <a:rPr lang="es-PE" sz="1500" spc="62"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sido</a:t>
            </a:r>
            <a:r>
              <a:rPr lang="es-PE" sz="1500" spc="58"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desarrolladas </a:t>
            </a:r>
            <a:r>
              <a:rPr lang="es-PE" sz="1500" dirty="0">
                <a:ln w="9525" cap="flat" cmpd="sng" algn="ctr">
                  <a:noFill/>
                  <a:prstDash val="solid"/>
                  <a:round/>
                  <a:headEnd type="none" w="med" len="med"/>
                  <a:tailEnd type="none" w="med" len="med"/>
                </a:ln>
                <a:solidFill>
                  <a:srgbClr val="000000"/>
                </a:solidFill>
                <a:latin typeface="Arial"/>
                <a:sym typeface="Wingdings"/>
              </a:rPr>
              <a:t>a</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partir</a:t>
            </a:r>
            <a:r>
              <a:rPr lang="es-PE" sz="1500" spc="1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del</a:t>
            </a:r>
            <a:r>
              <a:rPr lang="es-PE" sz="1500" spc="1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parámetro</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velocidad,</a:t>
            </a:r>
            <a:r>
              <a:rPr lang="es-PE" sz="1500" spc="23"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38"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las</a:t>
            </a:r>
            <a:r>
              <a:rPr lang="es-PE" sz="1500" spc="14"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mediciones </a:t>
            </a:r>
            <a:r>
              <a:rPr lang="es-PE" sz="1500" spc="-14" dirty="0">
                <a:ln w="9525" cap="flat" cmpd="sng" algn="ctr">
                  <a:noFill/>
                  <a:prstDash val="solid"/>
                  <a:round/>
                  <a:headEnd type="none" w="med" len="med"/>
                  <a:tailEnd type="none" w="med" len="med"/>
                </a:ln>
                <a:solidFill>
                  <a:srgbClr val="000000"/>
                </a:solidFill>
                <a:latin typeface="Arial"/>
                <a:sym typeface="Wingdings"/>
              </a:rPr>
              <a:t>fueron</a:t>
            </a:r>
            <a:r>
              <a:rPr lang="es-PE" sz="1500" spc="398"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realizadas</a:t>
            </a:r>
            <a:r>
              <a:rPr lang="es-PE" sz="1500" spc="397"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a</a:t>
            </a:r>
            <a:r>
              <a:rPr lang="es-PE" sz="1500" spc="382"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partir</a:t>
            </a:r>
            <a:r>
              <a:rPr lang="es-PE" sz="1500" spc="40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99"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instrumentos</a:t>
            </a:r>
            <a:r>
              <a:rPr lang="es-PE" sz="1500" spc="41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 miden</a:t>
            </a:r>
            <a:r>
              <a:rPr lang="es-PE" sz="1500" spc="738"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este</a:t>
            </a:r>
            <a:r>
              <a:rPr lang="es-PE" sz="1500" spc="726"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parámetro,</a:t>
            </a:r>
            <a:r>
              <a:rPr lang="es-PE" sz="1500" spc="742"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es</a:t>
            </a:r>
            <a:r>
              <a:rPr lang="es-PE" sz="1500" spc="74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por</a:t>
            </a:r>
            <a:r>
              <a:rPr lang="es-PE" sz="1500" spc="746"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esto</a:t>
            </a:r>
            <a:r>
              <a:rPr lang="es-PE" sz="1500" spc="73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que</a:t>
            </a:r>
            <a:r>
              <a:rPr lang="es-PE" sz="1500" spc="734"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es </a:t>
            </a:r>
            <a:r>
              <a:rPr lang="es-PE" sz="1500" spc="-15" dirty="0">
                <a:ln w="9525" cap="flat" cmpd="sng" algn="ctr">
                  <a:noFill/>
                  <a:prstDash val="solid"/>
                  <a:round/>
                  <a:headEnd type="none" w="med" len="med"/>
                  <a:tailEnd type="none" w="med" len="med"/>
                </a:ln>
                <a:solidFill>
                  <a:srgbClr val="000000"/>
                </a:solidFill>
                <a:latin typeface="Arial"/>
                <a:sym typeface="Wingdings"/>
              </a:rPr>
              <a:t>deseable</a:t>
            </a:r>
            <a:r>
              <a:rPr lang="es-PE" sz="1500" spc="-11" dirty="0">
                <a:ln w="9525" cap="flat" cmpd="sng" algn="ctr">
                  <a:noFill/>
                  <a:prstDash val="solid"/>
                  <a:round/>
                  <a:headEnd type="none" w="med" len="med"/>
                  <a:tailEnd type="none" w="med" len="med"/>
                </a:ln>
                <a:solidFill>
                  <a:srgbClr val="000000"/>
                </a:solidFill>
                <a:latin typeface="Arial"/>
                <a:sym typeface="Wingdings"/>
              </a:rPr>
              <a:t> </a:t>
            </a:r>
            <a:r>
              <a:rPr lang="es-PE" sz="1500" spc="-17" dirty="0">
                <a:ln w="9525" cap="flat" cmpd="sng" algn="ctr">
                  <a:noFill/>
                  <a:prstDash val="solid"/>
                  <a:round/>
                  <a:headEnd type="none" w="med" len="med"/>
                  <a:tailEnd type="none" w="med" len="med"/>
                </a:ln>
                <a:solidFill>
                  <a:srgbClr val="000000"/>
                </a:solidFill>
                <a:latin typeface="Arial"/>
                <a:sym typeface="Wingdings"/>
              </a:rPr>
              <a:t>medir</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esta</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y</a:t>
            </a:r>
            <a:r>
              <a:rPr lang="es-PE" sz="1500" spc="-2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no</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otra</a:t>
            </a:r>
            <a:r>
              <a:rPr lang="es-PE" sz="1500" spc="-18"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variable.</a:t>
            </a:r>
          </a:p>
        </p:txBody>
      </p:sp>
      <p:sp>
        <p:nvSpPr>
          <p:cNvPr id="9" name="Título 1">
            <a:extLst>
              <a:ext uri="{FF2B5EF4-FFF2-40B4-BE49-F238E27FC236}">
                <a16:creationId xmlns:a16="http://schemas.microsoft.com/office/drawing/2014/main" id="{FFF76746-A903-E9BB-2F56-6E347CD06F55}"/>
              </a:ext>
            </a:extLst>
          </p:cNvPr>
          <p:cNvSpPr>
            <a:spLocks noGrp="1"/>
          </p:cNvSpPr>
          <p:nvPr>
            <p:ph type="title"/>
          </p:nvPr>
        </p:nvSpPr>
        <p:spPr>
          <a:xfrm>
            <a:off x="1305465" y="358911"/>
            <a:ext cx="7984309" cy="617382"/>
          </a:xfrm>
        </p:spPr>
        <p:txBody>
          <a:bodyPr>
            <a:normAutofit/>
          </a:bodyPr>
          <a:lstStyle/>
          <a:p>
            <a:r>
              <a:rPr lang="es-ES" sz="3200" b="1" dirty="0"/>
              <a:t>7. Medición de vibraciones</a:t>
            </a:r>
            <a:endParaRPr lang="es-PE" sz="3200" b="1" dirty="0"/>
          </a:p>
        </p:txBody>
      </p:sp>
    </p:spTree>
    <p:extLst>
      <p:ext uri="{BB962C8B-B14F-4D97-AF65-F5344CB8AC3E}">
        <p14:creationId xmlns:p14="http://schemas.microsoft.com/office/powerpoint/2010/main" val="3909606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custDataLst>
              <p:tags r:id="rId1"/>
            </p:custDataLst>
          </p:nvPr>
        </p:nvSpPr>
        <p:spPr>
          <a:xfrm>
            <a:off x="1170353" y="1230651"/>
            <a:ext cx="4393675" cy="223907"/>
          </a:xfrm>
          <a:prstGeom prst="rect">
            <a:avLst/>
          </a:prstGeom>
          <a:solidFill>
            <a:schemeClr val="bg2"/>
          </a:solid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648"/>
              </a:lnSpc>
              <a:buSzTx/>
              <a:buFontTx/>
              <a:buNone/>
            </a:pPr>
            <a:r>
              <a:rPr lang="es-PE" sz="2400" spc="-17" dirty="0">
                <a:ln w="9525" cap="flat" cmpd="sng" algn="ctr">
                  <a:noFill/>
                  <a:prstDash val="solid"/>
                  <a:round/>
                  <a:headEnd type="none" w="med" len="med"/>
                  <a:tailEnd type="none" w="med" len="med"/>
                </a:ln>
                <a:latin typeface="Arial"/>
                <a:sym typeface="Wingdings"/>
              </a:rPr>
              <a:t>Cada</a:t>
            </a:r>
            <a:r>
              <a:rPr lang="es-PE" sz="2400" dirty="0">
                <a:ln w="9525" cap="flat" cmpd="sng" algn="ctr">
                  <a:noFill/>
                  <a:prstDash val="solid"/>
                  <a:round/>
                  <a:headEnd type="none" w="med" len="med"/>
                  <a:tailEnd type="none" w="med" len="med"/>
                </a:ln>
                <a:latin typeface="Arial"/>
                <a:sym typeface="Wingdings"/>
              </a:rPr>
              <a:t> </a:t>
            </a:r>
            <a:r>
              <a:rPr lang="es-PE" sz="2400" spc="-15" dirty="0">
                <a:ln w="9525" cap="flat" cmpd="sng" algn="ctr">
                  <a:noFill/>
                  <a:prstDash val="solid"/>
                  <a:round/>
                  <a:headEnd type="none" w="med" len="med"/>
                  <a:tailEnd type="none" w="med" len="med"/>
                </a:ln>
                <a:latin typeface="Arial"/>
                <a:sym typeface="Wingdings"/>
              </a:rPr>
              <a:t>una</a:t>
            </a:r>
            <a:r>
              <a:rPr lang="es-PE" sz="2400" spc="-14" dirty="0">
                <a:ln w="9525" cap="flat" cmpd="sng" algn="ctr">
                  <a:noFill/>
                  <a:prstDash val="solid"/>
                  <a:round/>
                  <a:headEnd type="none" w="med" len="med"/>
                  <a:tailEnd type="none" w="med" len="med"/>
                </a:ln>
                <a:latin typeface="Arial"/>
                <a:sym typeface="Wingdings"/>
              </a:rPr>
              <a:t> </a:t>
            </a:r>
            <a:r>
              <a:rPr lang="es-PE" sz="2400" spc="-18" dirty="0">
                <a:ln w="9525" cap="flat" cmpd="sng" algn="ctr">
                  <a:noFill/>
                  <a:prstDash val="solid"/>
                  <a:round/>
                  <a:headEnd type="none" w="med" len="med"/>
                  <a:tailEnd type="none" w="med" len="med"/>
                </a:ln>
                <a:latin typeface="Arial"/>
                <a:sym typeface="Wingdings"/>
              </a:rPr>
              <a:t>de</a:t>
            </a:r>
            <a:r>
              <a:rPr lang="es-PE" sz="2400" dirty="0">
                <a:ln w="9525" cap="flat" cmpd="sng" algn="ctr">
                  <a:noFill/>
                  <a:prstDash val="solid"/>
                  <a:round/>
                  <a:headEnd type="none" w="med" len="med"/>
                  <a:tailEnd type="none" w="med" len="med"/>
                </a:ln>
                <a:latin typeface="Arial"/>
                <a:sym typeface="Wingdings"/>
              </a:rPr>
              <a:t> </a:t>
            </a:r>
            <a:r>
              <a:rPr lang="es-PE" sz="2400" spc="-12" dirty="0">
                <a:ln w="9525" cap="flat" cmpd="sng" algn="ctr">
                  <a:noFill/>
                  <a:prstDash val="solid"/>
                  <a:round/>
                  <a:headEnd type="none" w="med" len="med"/>
                  <a:tailEnd type="none" w="med" len="med"/>
                </a:ln>
                <a:latin typeface="Arial"/>
                <a:sym typeface="Wingdings"/>
              </a:rPr>
              <a:t>las</a:t>
            </a:r>
            <a:r>
              <a:rPr lang="es-PE" sz="2400" dirty="0">
                <a:ln w="9525" cap="flat" cmpd="sng" algn="ctr">
                  <a:noFill/>
                  <a:prstDash val="solid"/>
                  <a:round/>
                  <a:headEnd type="none" w="med" len="med"/>
                  <a:tailEnd type="none" w="med" len="med"/>
                </a:ln>
                <a:latin typeface="Arial"/>
                <a:sym typeface="Wingdings"/>
              </a:rPr>
              <a:t> </a:t>
            </a:r>
            <a:r>
              <a:rPr lang="es-PE" sz="2400" spc="-12" dirty="0">
                <a:ln w="9525" cap="flat" cmpd="sng" algn="ctr">
                  <a:noFill/>
                  <a:prstDash val="solid"/>
                  <a:round/>
                  <a:headEnd type="none" w="med" len="med"/>
                  <a:tailEnd type="none" w="med" len="med"/>
                </a:ln>
                <a:latin typeface="Arial"/>
                <a:sym typeface="Wingdings"/>
              </a:rPr>
              <a:t>variables:</a:t>
            </a:r>
          </a:p>
        </p:txBody>
      </p:sp>
      <p:pic>
        <p:nvPicPr>
          <p:cNvPr id="5" name="Imagen 4"/>
          <p:cNvPicPr/>
          <p:nvPr/>
        </p:nvPicPr>
        <p:blipFill rotWithShape="1">
          <a:blip r:embed="rId4"/>
          <a:srcRect l="29986" t="34198" r="25388" b="38820"/>
          <a:stretch/>
        </p:blipFill>
        <p:spPr bwMode="auto">
          <a:xfrm>
            <a:off x="5088009" y="1456157"/>
            <a:ext cx="5933638" cy="1398029"/>
          </a:xfrm>
          <a:prstGeom prst="rect">
            <a:avLst/>
          </a:prstGeom>
          <a:ln>
            <a:noFill/>
          </a:ln>
          <a:extLst>
            <a:ext uri="{53640926-AAD7-44D8-BBD7-CCE9431645EC}">
              <a14:shadowObscured xmlns:a14="http://schemas.microsoft.com/office/drawing/2010/main"/>
            </a:ext>
          </a:extLst>
        </p:spPr>
      </p:pic>
      <p:sp>
        <p:nvSpPr>
          <p:cNvPr id="6" name="object 10"/>
          <p:cNvSpPr txBox="1"/>
          <p:nvPr>
            <p:custDataLst>
              <p:tags r:id="rId2"/>
            </p:custDataLst>
          </p:nvPr>
        </p:nvSpPr>
        <p:spPr>
          <a:xfrm>
            <a:off x="941159" y="3771930"/>
            <a:ext cx="3488070" cy="1256754"/>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7" dirty="0">
                <a:ln w="9525" cap="flat" cmpd="sng" algn="ctr">
                  <a:noFill/>
                  <a:prstDash val="solid"/>
                  <a:round/>
                  <a:headEnd type="none" w="med" len="med"/>
                  <a:tailEnd type="none" w="med" len="med"/>
                </a:ln>
                <a:solidFill>
                  <a:srgbClr val="000000"/>
                </a:solidFill>
                <a:latin typeface="Arial"/>
                <a:sym typeface="Wingdings"/>
              </a:rPr>
              <a:t>Son</a:t>
            </a:r>
            <a:r>
              <a:rPr lang="es-PE" sz="1500" spc="336"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medidas</a:t>
            </a:r>
            <a:r>
              <a:rPr lang="es-PE" sz="1500" spc="352"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con</a:t>
            </a:r>
            <a:r>
              <a:rPr lang="es-PE" sz="1500" spc="323"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transductores</a:t>
            </a:r>
            <a:r>
              <a:rPr lang="es-PE" sz="1500" spc="351"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diferentes;</a:t>
            </a:r>
            <a:r>
              <a:rPr lang="es-PE" sz="1500" spc="345"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sin </a:t>
            </a:r>
            <a:r>
              <a:rPr lang="es-PE" sz="1500" spc="-18" dirty="0">
                <a:ln w="9525" cap="flat" cmpd="sng" algn="ctr">
                  <a:noFill/>
                  <a:prstDash val="solid"/>
                  <a:round/>
                  <a:headEnd type="none" w="med" len="med"/>
                  <a:tailEnd type="none" w="med" len="med"/>
                </a:ln>
                <a:solidFill>
                  <a:srgbClr val="000000"/>
                </a:solidFill>
                <a:latin typeface="Arial"/>
                <a:sym typeface="Wingdings"/>
              </a:rPr>
              <a:t>embargo,</a:t>
            </a:r>
            <a:r>
              <a:rPr lang="es-PE" sz="1500" spc="385"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cada</a:t>
            </a:r>
            <a:r>
              <a:rPr lang="es-PE" sz="1500" spc="37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señal</a:t>
            </a:r>
            <a:r>
              <a:rPr lang="es-PE" sz="1500" spc="384"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tiene</a:t>
            </a:r>
            <a:r>
              <a:rPr lang="es-PE" sz="1500" spc="370"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información</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375"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las</a:t>
            </a:r>
          </a:p>
          <a:p>
            <a:pPr algn="just" eaLnBrk="0" fontAlgn="auto" hangingPunct="0">
              <a:lnSpc>
                <a:spcPts val="1648"/>
              </a:lnSpc>
              <a:spcBef>
                <a:spcPts val="165"/>
              </a:spcBef>
              <a:buSzTx/>
              <a:buFontTx/>
              <a:buNone/>
            </a:pPr>
            <a:r>
              <a:rPr lang="es-PE" sz="1500" spc="-10" dirty="0">
                <a:ln w="9525" cap="flat" cmpd="sng" algn="ctr">
                  <a:noFill/>
                  <a:prstDash val="solid"/>
                  <a:round/>
                  <a:headEnd type="none" w="med" len="med"/>
                  <a:tailEnd type="none" w="med" len="med"/>
                </a:ln>
                <a:solidFill>
                  <a:srgbClr val="000000"/>
                </a:solidFill>
                <a:latin typeface="Arial"/>
                <a:sym typeface="Wingdings"/>
              </a:rPr>
              <a:t>tres</a:t>
            </a:r>
            <a:r>
              <a:rPr lang="es-PE" sz="1500" spc="31"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variables</a:t>
            </a:r>
            <a:r>
              <a:rPr lang="es-PE" sz="1500" spc="37"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en</a:t>
            </a:r>
            <a:r>
              <a:rPr lang="es-PE" sz="1500" spc="15"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rangos</a:t>
            </a:r>
            <a:r>
              <a:rPr lang="es-PE" sz="1500" spc="40" dirty="0">
                <a:ln w="9525" cap="flat" cmpd="sng" algn="ctr">
                  <a:noFill/>
                  <a:prstDash val="solid"/>
                  <a:round/>
                  <a:headEnd type="none" w="med" len="med"/>
                  <a:tailEnd type="none" w="med" len="med"/>
                </a:ln>
                <a:solidFill>
                  <a:srgbClr val="000000"/>
                </a:solidFill>
                <a:latin typeface="Arial"/>
                <a:sym typeface="Wingdings"/>
              </a:rPr>
              <a:t> </a:t>
            </a:r>
            <a:r>
              <a:rPr lang="es-PE" sz="1500" spc="-14" dirty="0">
                <a:ln w="9525" cap="flat" cmpd="sng" algn="ctr">
                  <a:noFill/>
                  <a:prstDash val="solid"/>
                  <a:round/>
                  <a:headEnd type="none" w="med" len="med"/>
                  <a:tailEnd type="none" w="med" len="med"/>
                </a:ln>
                <a:solidFill>
                  <a:srgbClr val="000000"/>
                </a:solidFill>
                <a:latin typeface="Arial"/>
                <a:sym typeface="Wingdings"/>
              </a:rPr>
              <a:t>diferentes</a:t>
            </a:r>
            <a:r>
              <a:rPr lang="es-PE" sz="1500" spc="34" dirty="0">
                <a:ln w="9525" cap="flat" cmpd="sng" algn="ctr">
                  <a:noFill/>
                  <a:prstDash val="solid"/>
                  <a:round/>
                  <a:headEnd type="none" w="med" len="med"/>
                  <a:tailEnd type="none" w="med" len="med"/>
                </a:ln>
                <a:solidFill>
                  <a:srgbClr val="000000"/>
                </a:solidFill>
                <a:latin typeface="Arial"/>
                <a:sym typeface="Wingdings"/>
              </a:rPr>
              <a:t> </a:t>
            </a:r>
            <a:r>
              <a:rPr lang="es-PE" sz="1500" spc="-30" dirty="0">
                <a:ln w="9525" cap="flat" cmpd="sng" algn="ctr">
                  <a:noFill/>
                  <a:prstDash val="solid"/>
                  <a:round/>
                  <a:headEnd type="none" w="med" len="med"/>
                  <a:tailEnd type="none" w="med" len="med"/>
                </a:ln>
                <a:solidFill>
                  <a:srgbClr val="000000"/>
                </a:solidFill>
                <a:latin typeface="Arial"/>
                <a:sym typeface="Wingdings"/>
              </a:rPr>
              <a:t>de</a:t>
            </a:r>
            <a:r>
              <a:rPr lang="es-PE" sz="1500" spc="38"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solidFill>
                  <a:srgbClr val="000000"/>
                </a:solidFill>
                <a:latin typeface="Arial"/>
                <a:sym typeface="Wingdings"/>
              </a:rPr>
              <a:t>frecuencia </a:t>
            </a:r>
            <a:r>
              <a:rPr lang="es-PE" sz="1500" spc="-12" dirty="0">
                <a:ln w="9525" cap="flat" cmpd="sng" algn="ctr">
                  <a:noFill/>
                  <a:prstDash val="solid"/>
                  <a:round/>
                  <a:headEnd type="none" w="med" len="med"/>
                  <a:tailEnd type="none" w="med" len="med"/>
                </a:ln>
                <a:solidFill>
                  <a:srgbClr val="000000"/>
                </a:solidFill>
                <a:latin typeface="Arial"/>
                <a:sym typeface="Wingdings"/>
              </a:rPr>
              <a:t>con</a:t>
            </a:r>
            <a:r>
              <a:rPr lang="es-PE" sz="1500" spc="-25"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diferente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5" dirty="0">
                <a:ln w="9525" cap="flat" cmpd="sng" algn="ctr">
                  <a:noFill/>
                  <a:prstDash val="solid"/>
                  <a:round/>
                  <a:headEnd type="none" w="med" len="med"/>
                  <a:tailEnd type="none" w="med" len="med"/>
                </a:ln>
                <a:solidFill>
                  <a:srgbClr val="000000"/>
                </a:solidFill>
                <a:latin typeface="Arial"/>
                <a:sym typeface="Wingdings"/>
              </a:rPr>
              <a:t>nivel</a:t>
            </a:r>
            <a:r>
              <a:rPr lang="es-PE" sz="1500" spc="1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amplificación.</a:t>
            </a:r>
          </a:p>
        </p:txBody>
      </p:sp>
      <p:pic>
        <p:nvPicPr>
          <p:cNvPr id="7" name="Imagen 6"/>
          <p:cNvPicPr>
            <a:picLocks noChangeAspect="1"/>
          </p:cNvPicPr>
          <p:nvPr/>
        </p:nvPicPr>
        <p:blipFill>
          <a:blip r:embed="rId5"/>
          <a:stretch>
            <a:fillRect/>
          </a:stretch>
        </p:blipFill>
        <p:spPr>
          <a:xfrm>
            <a:off x="5088009" y="3074895"/>
            <a:ext cx="5881913" cy="3236258"/>
          </a:xfrm>
          <a:prstGeom prst="rect">
            <a:avLst/>
          </a:prstGeom>
        </p:spPr>
      </p:pic>
      <p:sp>
        <p:nvSpPr>
          <p:cNvPr id="9" name="Título 1">
            <a:extLst>
              <a:ext uri="{FF2B5EF4-FFF2-40B4-BE49-F238E27FC236}">
                <a16:creationId xmlns:a16="http://schemas.microsoft.com/office/drawing/2014/main" id="{4B549D84-BC9A-EBA5-4799-627F78A9C38C}"/>
              </a:ext>
            </a:extLst>
          </p:cNvPr>
          <p:cNvSpPr>
            <a:spLocks noGrp="1"/>
          </p:cNvSpPr>
          <p:nvPr>
            <p:ph type="title"/>
          </p:nvPr>
        </p:nvSpPr>
        <p:spPr>
          <a:xfrm>
            <a:off x="1095854" y="392560"/>
            <a:ext cx="7984309" cy="617382"/>
          </a:xfrm>
        </p:spPr>
        <p:txBody>
          <a:bodyPr>
            <a:normAutofit/>
          </a:bodyPr>
          <a:lstStyle/>
          <a:p>
            <a:r>
              <a:rPr lang="es-ES" sz="3200" b="1" dirty="0"/>
              <a:t>7. Medición de vibraciones</a:t>
            </a:r>
            <a:endParaRPr lang="es-PE" sz="3200" b="1" dirty="0"/>
          </a:p>
        </p:txBody>
      </p:sp>
    </p:spTree>
    <p:extLst>
      <p:ext uri="{BB962C8B-B14F-4D97-AF65-F5344CB8AC3E}">
        <p14:creationId xmlns:p14="http://schemas.microsoft.com/office/powerpoint/2010/main" val="1338080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custDataLst>
              <p:tags r:id="rId1"/>
            </p:custDataLst>
          </p:nvPr>
        </p:nvSpPr>
        <p:spPr>
          <a:xfrm>
            <a:off x="1533055" y="800498"/>
            <a:ext cx="9475603" cy="230832"/>
          </a:xfrm>
          <a:prstGeom prst="rect">
            <a:avLst/>
          </a:prstGeom>
          <a:noFill/>
          <a:ln w="9525" cap="flat" cmpd="sng" algn="ctr">
            <a:noFill/>
            <a:prstDash val="solid"/>
            <a:round/>
            <a:headEnd type="none" w="med" len="med"/>
            <a:tailEnd type="none" w="med" len="med"/>
          </a:ln>
        </p:spPr>
        <p:txBody>
          <a:bodyPr wrap="square" lIns="0" tIns="0" rIns="0" bIns="0">
            <a:spAutoFit/>
          </a:bodyPr>
          <a:lstStyle/>
          <a:p>
            <a:pPr marL="28955" eaLnBrk="0" fontAlgn="auto" hangingPunct="0">
              <a:lnSpc>
                <a:spcPts val="1823"/>
              </a:lnSpc>
              <a:buSzTx/>
              <a:buFontTx/>
              <a:buNone/>
            </a:pPr>
            <a:r>
              <a:rPr lang="es-PE" spc="-10" dirty="0">
                <a:ln w="9525" cap="flat" cmpd="sng" algn="ctr">
                  <a:noFill/>
                  <a:prstDash val="solid"/>
                  <a:round/>
                  <a:headEnd type="none" w="med" len="med"/>
                  <a:tailEnd type="none" w="med" len="med"/>
                </a:ln>
                <a:solidFill>
                  <a:schemeClr val="accent3">
                    <a:lumMod val="75000"/>
                  </a:schemeClr>
                </a:solidFill>
                <a:latin typeface="Arial"/>
                <a:sym typeface="Wingdings"/>
              </a:rPr>
              <a:t>Rango</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spc="-10" dirty="0">
                <a:ln w="9525" cap="flat" cmpd="sng" algn="ctr">
                  <a:noFill/>
                  <a:prstDash val="solid"/>
                  <a:round/>
                  <a:headEnd type="none" w="med" len="med"/>
                  <a:tailEnd type="none" w="med" len="med"/>
                </a:ln>
                <a:solidFill>
                  <a:schemeClr val="accent3">
                    <a:lumMod val="75000"/>
                  </a:schemeClr>
                </a:solidFill>
                <a:latin typeface="Arial"/>
                <a:sym typeface="Wingdings"/>
              </a:rPr>
              <a:t>de </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magnitud</a:t>
            </a:r>
            <a:r>
              <a:rPr lang="es-PE" spc="-12"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en</a:t>
            </a:r>
            <a:r>
              <a:rPr lang="es-PE" spc="-10" dirty="0">
                <a:ln w="9525" cap="flat" cmpd="sng" algn="ctr">
                  <a:noFill/>
                  <a:prstDash val="solid"/>
                  <a:round/>
                  <a:headEnd type="none" w="med" len="med"/>
                  <a:tailEnd type="none" w="med" len="med"/>
                </a:ln>
                <a:solidFill>
                  <a:schemeClr val="accent3">
                    <a:lumMod val="75000"/>
                  </a:schemeClr>
                </a:solidFill>
                <a:latin typeface="Arial"/>
                <a:sym typeface="Wingdings"/>
              </a:rPr>
              <a:t> variables</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spc="-10" dirty="0">
                <a:ln w="9525" cap="flat" cmpd="sng" algn="ctr">
                  <a:noFill/>
                  <a:prstDash val="solid"/>
                  <a:round/>
                  <a:headEnd type="none" w="med" len="med"/>
                  <a:tailEnd type="none" w="med" len="med"/>
                </a:ln>
                <a:solidFill>
                  <a:schemeClr val="accent3">
                    <a:lumMod val="75000"/>
                  </a:schemeClr>
                </a:solidFill>
                <a:latin typeface="Arial"/>
                <a:sym typeface="Wingdings"/>
              </a:rPr>
              <a:t>de vibraciones</a:t>
            </a:r>
            <a:r>
              <a:rPr lang="es-PE" spc="11"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spc="-11" dirty="0">
                <a:ln w="9525" cap="flat" cmpd="sng" algn="ctr">
                  <a:noFill/>
                  <a:prstDash val="solid"/>
                  <a:round/>
                  <a:headEnd type="none" w="med" len="med"/>
                  <a:tailEnd type="none" w="med" len="med"/>
                </a:ln>
                <a:solidFill>
                  <a:schemeClr val="accent3">
                    <a:lumMod val="75000"/>
                  </a:schemeClr>
                </a:solidFill>
                <a:latin typeface="Arial"/>
                <a:sym typeface="Wingdings"/>
              </a:rPr>
              <a:t>por</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spc="-11" dirty="0">
                <a:ln w="9525" cap="flat" cmpd="sng" algn="ctr">
                  <a:noFill/>
                  <a:prstDash val="solid"/>
                  <a:round/>
                  <a:headEnd type="none" w="med" len="med"/>
                  <a:tailEnd type="none" w="med" len="med"/>
                </a:ln>
                <a:solidFill>
                  <a:schemeClr val="accent3">
                    <a:lumMod val="75000"/>
                  </a:schemeClr>
                </a:solidFill>
                <a:latin typeface="Arial"/>
                <a:sym typeface="Wingdings"/>
              </a:rPr>
              <a:t>voladuras</a:t>
            </a:r>
            <a:r>
              <a:rPr lang="es-PE" spc="15"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dirty="0">
                <a:ln w="9525" cap="flat" cmpd="sng" algn="ctr">
                  <a:noFill/>
                  <a:prstDash val="solid"/>
                  <a:round/>
                  <a:headEnd type="none" w="med" len="med"/>
                  <a:tailEnd type="none" w="med" len="med"/>
                </a:ln>
                <a:solidFill>
                  <a:schemeClr val="accent3">
                    <a:lumMod val="75000"/>
                  </a:schemeClr>
                </a:solidFill>
                <a:latin typeface="Arial"/>
                <a:sym typeface="Wingdings"/>
              </a:rPr>
              <a:t>de rocas.</a:t>
            </a:r>
          </a:p>
        </p:txBody>
      </p:sp>
      <p:sp>
        <p:nvSpPr>
          <p:cNvPr id="5" name="object 5"/>
          <p:cNvSpPr txBox="1"/>
          <p:nvPr>
            <p:custDataLst>
              <p:tags r:id="rId2"/>
            </p:custDataLst>
          </p:nvPr>
        </p:nvSpPr>
        <p:spPr>
          <a:xfrm>
            <a:off x="1667167" y="1150714"/>
            <a:ext cx="4428834"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spc="-10" dirty="0">
                <a:ln w="9525" cap="flat" cmpd="sng" algn="ctr">
                  <a:noFill/>
                  <a:prstDash val="solid"/>
                  <a:round/>
                  <a:headEnd type="none" w="med" len="med"/>
                  <a:tailEnd type="none" w="med" len="med"/>
                </a:ln>
                <a:solidFill>
                  <a:srgbClr val="000000"/>
                </a:solidFill>
                <a:latin typeface="Arial"/>
                <a:sym typeface="Wingdings"/>
              </a:rPr>
              <a:t>El</a:t>
            </a:r>
            <a:r>
              <a:rPr lang="es-PE" sz="1400" spc="19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rango</a:t>
            </a:r>
            <a:r>
              <a:rPr lang="es-PE" sz="1400" spc="19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17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magnitud</a:t>
            </a:r>
            <a:r>
              <a:rPr lang="es-PE" sz="1400" spc="20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18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las</a:t>
            </a:r>
            <a:r>
              <a:rPr lang="es-PE" sz="1400" spc="19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variables</a:t>
            </a:r>
            <a:r>
              <a:rPr lang="es-PE" sz="1400" spc="18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medidas</a:t>
            </a:r>
            <a:r>
              <a:rPr lang="es-PE" sz="1400" spc="19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 vibraciones</a:t>
            </a:r>
            <a:r>
              <a:rPr lang="es-PE" sz="1400" spc="77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generadas</a:t>
            </a:r>
            <a:r>
              <a:rPr lang="es-PE" sz="1400" spc="7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por</a:t>
            </a:r>
            <a:r>
              <a:rPr lang="es-PE" sz="1400" spc="77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voladuras</a:t>
            </a:r>
            <a:r>
              <a:rPr lang="es-PE" sz="1400" spc="7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76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rocas dependen</a:t>
            </a:r>
            <a:r>
              <a:rPr lang="es-PE" sz="1400" spc="-2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1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varios</a:t>
            </a:r>
            <a:r>
              <a:rPr lang="es-PE" sz="1400" spc="-1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factores, entre</a:t>
            </a:r>
            <a:r>
              <a:rPr lang="es-PE" sz="1400" spc="-2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ellos</a:t>
            </a:r>
            <a:r>
              <a:rPr lang="es-PE" sz="1400" spc="-1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 tienen:</a:t>
            </a:r>
          </a:p>
        </p:txBody>
      </p:sp>
      <p:pic>
        <p:nvPicPr>
          <p:cNvPr id="6" name="Imagen 5"/>
          <p:cNvPicPr/>
          <p:nvPr/>
        </p:nvPicPr>
        <p:blipFill rotWithShape="1">
          <a:blip r:embed="rId8"/>
          <a:srcRect l="30691" t="23844" r="20978" b="50743"/>
          <a:stretch/>
        </p:blipFill>
        <p:spPr bwMode="auto">
          <a:xfrm>
            <a:off x="1667165" y="1766267"/>
            <a:ext cx="4428835" cy="1432757"/>
          </a:xfrm>
          <a:prstGeom prst="rect">
            <a:avLst/>
          </a:prstGeom>
          <a:ln>
            <a:noFill/>
          </a:ln>
          <a:extLst>
            <a:ext uri="{53640926-AAD7-44D8-BBD7-CCE9431645EC}">
              <a14:shadowObscured xmlns:a14="http://schemas.microsoft.com/office/drawing/2010/main"/>
            </a:ext>
          </a:extLst>
        </p:spPr>
      </p:pic>
      <p:sp>
        <p:nvSpPr>
          <p:cNvPr id="7" name="object 13"/>
          <p:cNvSpPr txBox="1"/>
          <p:nvPr>
            <p:custDataLst>
              <p:tags r:id="rId3"/>
            </p:custDataLst>
          </p:nvPr>
        </p:nvSpPr>
        <p:spPr>
          <a:xfrm>
            <a:off x="1533057" y="3390491"/>
            <a:ext cx="4562944" cy="692497"/>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La</a:t>
            </a:r>
            <a:r>
              <a:rPr lang="es-PE" sz="1650" spc="34" dirty="0">
                <a:ln w="9525" cap="flat" cmpd="sng" algn="ctr">
                  <a:noFill/>
                  <a:prstDash val="solid"/>
                  <a:round/>
                  <a:headEnd type="none" w="med" len="med"/>
                  <a:tailEnd type="none" w="med" len="med"/>
                </a:ln>
                <a:solidFill>
                  <a:srgbClr val="000000"/>
                </a:solidFill>
                <a:latin typeface="Arial"/>
                <a:sym typeface="Wingdings"/>
              </a:rPr>
              <a:t> </a:t>
            </a:r>
            <a:r>
              <a:rPr lang="es-PE" sz="1650" spc="-12" dirty="0">
                <a:ln w="9525" cap="flat" cmpd="sng" algn="ctr">
                  <a:noFill/>
                  <a:prstDash val="solid"/>
                  <a:round/>
                  <a:headEnd type="none" w="med" len="med"/>
                  <a:tailEnd type="none" w="med" len="med"/>
                </a:ln>
                <a:solidFill>
                  <a:srgbClr val="000000"/>
                </a:solidFill>
                <a:latin typeface="Arial"/>
                <a:sym typeface="Wingdings"/>
              </a:rPr>
              <a:t>gran</a:t>
            </a:r>
            <a:r>
              <a:rPr lang="es-PE" sz="1650" spc="4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cantidad</a:t>
            </a:r>
            <a:r>
              <a:rPr lang="es-PE" sz="1650" spc="2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2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combinaciones</a:t>
            </a:r>
            <a:r>
              <a:rPr lang="es-PE" sz="1650" spc="4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posibles de los factores </a:t>
            </a:r>
            <a:r>
              <a:rPr lang="es-PE" sz="1650" spc="-10" dirty="0">
                <a:ln w="9525" cap="flat" cmpd="sng" algn="ctr">
                  <a:noFill/>
                  <a:prstDash val="solid"/>
                  <a:round/>
                  <a:headEnd type="none" w="med" len="med"/>
                  <a:tailEnd type="none" w="med" len="med"/>
                </a:ln>
                <a:solidFill>
                  <a:srgbClr val="000000"/>
                </a:solidFill>
                <a:latin typeface="Arial"/>
                <a:sym typeface="Wingdings"/>
              </a:rPr>
              <a:t>antes</a:t>
            </a:r>
            <a:r>
              <a:rPr lang="es-PE" sz="1650"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mencionados</a:t>
            </a:r>
            <a:r>
              <a:rPr lang="es-PE" sz="1650" spc="1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hace</a:t>
            </a:r>
            <a:r>
              <a:rPr lang="es-PE" sz="1650" spc="-1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 el rango</a:t>
            </a:r>
            <a:r>
              <a:rPr lang="es-PE" sz="1650" spc="-1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1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magnitud</a:t>
            </a:r>
            <a:r>
              <a:rPr lang="es-PE" sz="1650" spc="-23"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sea</a:t>
            </a:r>
            <a:r>
              <a:rPr lang="es-PE" sz="1650" dirty="0">
                <a:ln w="9525" cap="flat" cmpd="sng" algn="ctr">
                  <a:noFill/>
                  <a:prstDash val="solid"/>
                  <a:round/>
                  <a:headEnd type="none" w="med" len="med"/>
                  <a:tailEnd type="none" w="med" len="med"/>
                </a:ln>
                <a:solidFill>
                  <a:srgbClr val="000000"/>
                </a:solidFill>
                <a:latin typeface="Arial"/>
                <a:sym typeface="Wingdings"/>
              </a:rPr>
              <a:t> grande,</a:t>
            </a:r>
          </a:p>
        </p:txBody>
      </p:sp>
      <p:sp>
        <p:nvSpPr>
          <p:cNvPr id="8" name="object 14"/>
          <p:cNvSpPr txBox="1"/>
          <p:nvPr>
            <p:custDataLst>
              <p:tags r:id="rId4"/>
            </p:custDataLst>
          </p:nvPr>
        </p:nvSpPr>
        <p:spPr>
          <a:xfrm>
            <a:off x="1533057" y="4159798"/>
            <a:ext cx="4562944" cy="461665"/>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823"/>
              </a:lnSpc>
              <a:buSzTx/>
              <a:buFontTx/>
              <a:buNone/>
            </a:pPr>
            <a:r>
              <a:rPr lang="es-PE" sz="1650" b="1" dirty="0" err="1">
                <a:ln w="9525" cap="flat" cmpd="sng" algn="ctr">
                  <a:noFill/>
                  <a:prstDash val="solid"/>
                  <a:round/>
                  <a:headEnd type="none" w="med" len="med"/>
                  <a:tailEnd type="none" w="med" len="med"/>
                </a:ln>
                <a:latin typeface="Arial"/>
                <a:sym typeface="Wingdings"/>
              </a:rPr>
              <a:t>Dowding</a:t>
            </a:r>
            <a:r>
              <a:rPr lang="es-PE" sz="1650" b="1" spc="133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(2001)</a:t>
            </a:r>
            <a:r>
              <a:rPr lang="es-PE" sz="1650" spc="132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sugiere</a:t>
            </a:r>
            <a:r>
              <a:rPr lang="es-PE" sz="1650" spc="1334" dirty="0">
                <a:ln w="9525" cap="flat" cmpd="sng" algn="ctr">
                  <a:noFill/>
                  <a:prstDash val="solid"/>
                  <a:round/>
                  <a:headEnd type="none" w="med" len="med"/>
                  <a:tailEnd type="none" w="med" len="med"/>
                </a:ln>
                <a:latin typeface="Arial"/>
                <a:sym typeface="Wingdings"/>
              </a:rPr>
              <a:t> </a:t>
            </a:r>
            <a:r>
              <a:rPr lang="es-PE" sz="1650" spc="-11" dirty="0">
                <a:ln w="9525" cap="flat" cmpd="sng" algn="ctr">
                  <a:noFill/>
                  <a:prstDash val="solid"/>
                  <a:round/>
                  <a:headEnd type="none" w="med" len="med"/>
                  <a:tailEnd type="none" w="med" len="med"/>
                </a:ln>
                <a:latin typeface="Arial"/>
                <a:sym typeface="Wingdings"/>
              </a:rPr>
              <a:t>los</a:t>
            </a:r>
            <a:r>
              <a:rPr lang="es-PE" sz="1650" spc="133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rangos generales</a:t>
            </a:r>
            <a:r>
              <a:rPr lang="es-PE" sz="1650" spc="6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que</a:t>
            </a:r>
            <a:r>
              <a:rPr lang="es-PE" sz="1650" spc="5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se</a:t>
            </a:r>
            <a:r>
              <a:rPr lang="es-PE" sz="1650" spc="73"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muestran</a:t>
            </a:r>
            <a:r>
              <a:rPr lang="es-PE" sz="1650" spc="6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en</a:t>
            </a:r>
            <a:r>
              <a:rPr lang="es-PE" sz="1650" spc="69" dirty="0">
                <a:ln w="9525" cap="flat" cmpd="sng" algn="ctr">
                  <a:noFill/>
                  <a:prstDash val="solid"/>
                  <a:round/>
                  <a:headEnd type="none" w="med" len="med"/>
                  <a:tailEnd type="none" w="med" len="med"/>
                </a:ln>
                <a:latin typeface="Arial"/>
                <a:sym typeface="Wingdings"/>
              </a:rPr>
              <a:t> </a:t>
            </a:r>
            <a:r>
              <a:rPr lang="es-PE" sz="1650" spc="-18" dirty="0">
                <a:ln w="9525" cap="flat" cmpd="sng" algn="ctr">
                  <a:noFill/>
                  <a:prstDash val="solid"/>
                  <a:round/>
                  <a:headEnd type="none" w="med" len="med"/>
                  <a:tailEnd type="none" w="med" len="med"/>
                </a:ln>
                <a:latin typeface="Arial"/>
                <a:sym typeface="Wingdings"/>
              </a:rPr>
              <a:t>la</a:t>
            </a:r>
            <a:r>
              <a:rPr lang="es-PE" sz="1650" spc="8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siguiente tabla,</a:t>
            </a:r>
          </a:p>
        </p:txBody>
      </p:sp>
      <p:sp>
        <p:nvSpPr>
          <p:cNvPr id="9" name="object 15"/>
          <p:cNvSpPr txBox="1"/>
          <p:nvPr>
            <p:custDataLst>
              <p:tags r:id="rId5"/>
            </p:custDataLst>
          </p:nvPr>
        </p:nvSpPr>
        <p:spPr>
          <a:xfrm>
            <a:off x="6777318" y="2136396"/>
            <a:ext cx="4339548" cy="692497"/>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825"/>
              </a:lnSpc>
              <a:buSzTx/>
              <a:buFontTx/>
              <a:buNone/>
            </a:pPr>
            <a:r>
              <a:rPr lang="es-PE" sz="1650" b="1" dirty="0" err="1">
                <a:ln w="9525" cap="flat" cmpd="sng" algn="ctr">
                  <a:noFill/>
                  <a:prstDash val="solid"/>
                  <a:round/>
                  <a:headEnd type="none" w="med" len="med"/>
                  <a:tailEnd type="none" w="med" len="med"/>
                </a:ln>
                <a:latin typeface="Arial"/>
                <a:sym typeface="Wingdings"/>
              </a:rPr>
              <a:t>Bollinger</a:t>
            </a:r>
            <a:r>
              <a:rPr lang="es-PE" sz="1650" b="1" spc="247" dirty="0">
                <a:ln w="9525" cap="flat" cmpd="sng" algn="ctr">
                  <a:noFill/>
                  <a:prstDash val="solid"/>
                  <a:round/>
                  <a:headEnd type="none" w="med" len="med"/>
                  <a:tailEnd type="none" w="med" len="med"/>
                </a:ln>
                <a:latin typeface="Arial"/>
                <a:sym typeface="Wingdings"/>
              </a:rPr>
              <a:t> </a:t>
            </a:r>
            <a:r>
              <a:rPr lang="es-PE" sz="1650" spc="-14" dirty="0">
                <a:ln w="9525" cap="flat" cmpd="sng" algn="ctr">
                  <a:noFill/>
                  <a:prstDash val="solid"/>
                  <a:round/>
                  <a:headEnd type="none" w="med" len="med"/>
                  <a:tailEnd type="none" w="med" len="med"/>
                </a:ln>
                <a:latin typeface="Arial"/>
                <a:sym typeface="Wingdings"/>
              </a:rPr>
              <a:t>(1980)</a:t>
            </a:r>
            <a:r>
              <a:rPr lang="es-PE" sz="1650" spc="24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mientras</a:t>
            </a:r>
            <a:r>
              <a:rPr lang="es-PE" sz="1650" spc="216"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tanto,</a:t>
            </a:r>
            <a:r>
              <a:rPr lang="es-PE" sz="1650" spc="232" dirty="0">
                <a:ln w="9525" cap="flat" cmpd="sng" algn="ctr">
                  <a:noFill/>
                  <a:prstDash val="solid"/>
                  <a:round/>
                  <a:headEnd type="none" w="med" len="med"/>
                  <a:tailEnd type="none" w="med" len="med"/>
                </a:ln>
                <a:latin typeface="Arial"/>
                <a:sym typeface="Wingdings"/>
              </a:rPr>
              <a:t> </a:t>
            </a:r>
            <a:r>
              <a:rPr lang="es-PE" sz="1650" spc="-10" dirty="0">
                <a:ln w="9525" cap="flat" cmpd="sng" algn="ctr">
                  <a:noFill/>
                  <a:prstDash val="solid"/>
                  <a:round/>
                  <a:headEnd type="none" w="med" len="med"/>
                  <a:tailEnd type="none" w="med" len="med"/>
                </a:ln>
                <a:latin typeface="Arial"/>
                <a:sym typeface="Wingdings"/>
              </a:rPr>
              <a:t>presenta </a:t>
            </a:r>
            <a:r>
              <a:rPr lang="es-PE" sz="1650" dirty="0">
                <a:ln w="9525" cap="flat" cmpd="sng" algn="ctr">
                  <a:noFill/>
                  <a:prstDash val="solid"/>
                  <a:round/>
                  <a:headEnd type="none" w="med" len="med"/>
                  <a:tailEnd type="none" w="med" len="med"/>
                </a:ln>
                <a:latin typeface="Arial"/>
                <a:sym typeface="Wingdings"/>
              </a:rPr>
              <a:t>valores</a:t>
            </a:r>
            <a:r>
              <a:rPr lang="es-PE" sz="1650" spc="769"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algo</a:t>
            </a:r>
            <a:r>
              <a:rPr lang="es-PE" sz="1650" spc="780" dirty="0">
                <a:ln w="9525" cap="flat" cmpd="sng" algn="ctr">
                  <a:noFill/>
                  <a:prstDash val="solid"/>
                  <a:round/>
                  <a:headEnd type="none" w="med" len="med"/>
                  <a:tailEnd type="none" w="med" len="med"/>
                </a:ln>
                <a:latin typeface="Arial"/>
                <a:sym typeface="Wingdings"/>
              </a:rPr>
              <a:t> </a:t>
            </a:r>
            <a:r>
              <a:rPr lang="es-PE" sz="1650" spc="-14" dirty="0">
                <a:ln w="9525" cap="flat" cmpd="sng" algn="ctr">
                  <a:noFill/>
                  <a:prstDash val="solid"/>
                  <a:round/>
                  <a:headEnd type="none" w="med" len="med"/>
                  <a:tailEnd type="none" w="med" len="med"/>
                </a:ln>
                <a:latin typeface="Arial"/>
                <a:sym typeface="Wingdings"/>
              </a:rPr>
              <a:t>mayores</a:t>
            </a:r>
            <a:r>
              <a:rPr lang="es-PE" sz="1650" spc="78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para</a:t>
            </a:r>
            <a:r>
              <a:rPr lang="es-PE" sz="1650" spc="776"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registros</a:t>
            </a:r>
            <a:r>
              <a:rPr lang="es-PE" sz="1650" spc="78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a distancias</a:t>
            </a:r>
            <a:r>
              <a:rPr lang="es-PE" sz="1650" spc="-1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cortas.</a:t>
            </a:r>
          </a:p>
        </p:txBody>
      </p:sp>
      <p:pic>
        <p:nvPicPr>
          <p:cNvPr id="10" name="Imagen 9">
            <a:extLst>
              <a:ext uri="{FF2B5EF4-FFF2-40B4-BE49-F238E27FC236}">
                <a16:creationId xmlns:a16="http://schemas.microsoft.com/office/drawing/2014/main" id="{6FB111EB-4273-4210-BACC-553CE989097F}"/>
              </a:ext>
            </a:extLst>
          </p:cNvPr>
          <p:cNvPicPr>
            <a:picLocks noChangeAspect="1"/>
          </p:cNvPicPr>
          <p:nvPr/>
        </p:nvPicPr>
        <p:blipFill>
          <a:blip r:embed="rId9"/>
          <a:stretch>
            <a:fillRect/>
          </a:stretch>
        </p:blipFill>
        <p:spPr>
          <a:xfrm>
            <a:off x="1466331" y="4698273"/>
            <a:ext cx="4629669" cy="1724963"/>
          </a:xfrm>
          <a:prstGeom prst="rect">
            <a:avLst/>
          </a:prstGeom>
        </p:spPr>
      </p:pic>
      <p:sp>
        <p:nvSpPr>
          <p:cNvPr id="11" name="object 4">
            <a:extLst>
              <a:ext uri="{FF2B5EF4-FFF2-40B4-BE49-F238E27FC236}">
                <a16:creationId xmlns:a16="http://schemas.microsoft.com/office/drawing/2014/main" id="{BEBA70D3-0E7C-400F-8227-82CF67364F43}"/>
              </a:ext>
            </a:extLst>
          </p:cNvPr>
          <p:cNvSpPr txBox="1"/>
          <p:nvPr>
            <p:custDataLst>
              <p:tags r:id="rId6"/>
            </p:custDataLst>
          </p:nvPr>
        </p:nvSpPr>
        <p:spPr>
          <a:xfrm>
            <a:off x="6688030" y="1073904"/>
            <a:ext cx="4428836" cy="782265"/>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461"/>
              </a:lnSpc>
              <a:buSzTx/>
              <a:buFontTx/>
              <a:buNone/>
            </a:pPr>
            <a:r>
              <a:rPr lang="es-PE" sz="1300" dirty="0">
                <a:ln w="9525" cap="flat" cmpd="sng" algn="ctr">
                  <a:noFill/>
                  <a:prstDash val="solid"/>
                  <a:round/>
                  <a:headEnd type="none" w="med" len="med"/>
                  <a:tailEnd type="none" w="med" len="med"/>
                </a:ln>
                <a:solidFill>
                  <a:srgbClr val="000000"/>
                </a:solidFill>
                <a:latin typeface="Arial"/>
                <a:sym typeface="Wingdings"/>
              </a:rPr>
              <a:t>En</a:t>
            </a:r>
            <a:r>
              <a:rPr lang="es-PE" sz="1300" spc="19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la</a:t>
            </a:r>
            <a:r>
              <a:rPr lang="es-PE" sz="1300" spc="20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tabla</a:t>
            </a:r>
            <a:r>
              <a:rPr lang="es-PE" sz="1300" spc="19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se</a:t>
            </a:r>
            <a:r>
              <a:rPr lang="es-PE" sz="1300" spc="20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puede</a:t>
            </a:r>
            <a:r>
              <a:rPr lang="es-PE" sz="1300" spc="20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observar</a:t>
            </a:r>
            <a:r>
              <a:rPr lang="es-PE" sz="1300" spc="194"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que</a:t>
            </a:r>
            <a:r>
              <a:rPr lang="es-PE" sz="1300" spc="19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estos</a:t>
            </a:r>
            <a:r>
              <a:rPr lang="es-PE" sz="1300" spc="21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valores</a:t>
            </a:r>
            <a:r>
              <a:rPr lang="es-PE" sz="1300" spc="20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son bastante</a:t>
            </a:r>
            <a:r>
              <a:rPr lang="es-PE" sz="1300" spc="27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grandes:</a:t>
            </a:r>
            <a:r>
              <a:rPr lang="es-PE" sz="1300" spc="27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100</a:t>
            </a:r>
            <a:r>
              <a:rPr lang="es-PE" sz="1300" spc="27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dB</a:t>
            </a:r>
            <a:r>
              <a:rPr lang="es-PE" sz="1300" spc="28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para</a:t>
            </a:r>
            <a:r>
              <a:rPr lang="es-PE" sz="1300" spc="28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los</a:t>
            </a:r>
            <a:r>
              <a:rPr lang="es-PE" sz="1300" spc="28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desplazamientos,</a:t>
            </a:r>
          </a:p>
          <a:p>
            <a:pPr algn="just" eaLnBrk="0" fontAlgn="auto" hangingPunct="0">
              <a:lnSpc>
                <a:spcPts val="1461"/>
              </a:lnSpc>
              <a:spcBef>
                <a:spcPts val="98"/>
              </a:spcBef>
              <a:buSzTx/>
              <a:buFontTx/>
              <a:buNone/>
            </a:pPr>
            <a:r>
              <a:rPr lang="es-PE" sz="1300" dirty="0">
                <a:ln w="9525" cap="flat" cmpd="sng" algn="ctr">
                  <a:noFill/>
                  <a:prstDash val="solid"/>
                  <a:round/>
                  <a:headEnd type="none" w="med" len="med"/>
                  <a:tailEnd type="none" w="med" len="med"/>
                </a:ln>
                <a:solidFill>
                  <a:srgbClr val="000000"/>
                </a:solidFill>
                <a:latin typeface="Arial"/>
                <a:sym typeface="Wingdings"/>
              </a:rPr>
              <a:t>140</a:t>
            </a:r>
            <a:r>
              <a:rPr lang="es-PE" sz="1300" spc="24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dB</a:t>
            </a:r>
            <a:r>
              <a:rPr lang="es-PE" sz="1300" spc="23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en</a:t>
            </a:r>
            <a:r>
              <a:rPr lang="es-PE" sz="1300" spc="23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las</a:t>
            </a:r>
            <a:r>
              <a:rPr lang="es-PE" sz="1300" spc="25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velocidades</a:t>
            </a:r>
            <a:r>
              <a:rPr lang="es-PE" sz="1300" spc="25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25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partículas</a:t>
            </a:r>
            <a:r>
              <a:rPr lang="es-PE" sz="1300" spc="26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y</a:t>
            </a:r>
            <a:r>
              <a:rPr lang="es-PE" sz="1300" spc="23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80</a:t>
            </a:r>
            <a:r>
              <a:rPr lang="es-PE" sz="1300" spc="25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dB</a:t>
            </a:r>
            <a:r>
              <a:rPr lang="es-PE" sz="1300" spc="24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en aceleraciones.</a:t>
            </a:r>
          </a:p>
        </p:txBody>
      </p:sp>
      <p:pic>
        <p:nvPicPr>
          <p:cNvPr id="12" name="Imagen 11">
            <a:extLst>
              <a:ext uri="{FF2B5EF4-FFF2-40B4-BE49-F238E27FC236}">
                <a16:creationId xmlns:a16="http://schemas.microsoft.com/office/drawing/2014/main" id="{465F9403-7740-44A8-86BB-8E22719406E9}"/>
              </a:ext>
            </a:extLst>
          </p:cNvPr>
          <p:cNvPicPr>
            <a:picLocks noChangeAspect="1"/>
          </p:cNvPicPr>
          <p:nvPr/>
        </p:nvPicPr>
        <p:blipFill>
          <a:blip r:embed="rId10"/>
          <a:stretch>
            <a:fillRect/>
          </a:stretch>
        </p:blipFill>
        <p:spPr>
          <a:xfrm>
            <a:off x="6688030" y="3374328"/>
            <a:ext cx="5134018" cy="3255008"/>
          </a:xfrm>
          <a:prstGeom prst="rect">
            <a:avLst/>
          </a:prstGeom>
        </p:spPr>
      </p:pic>
      <p:sp>
        <p:nvSpPr>
          <p:cNvPr id="13" name="Título 1">
            <a:extLst>
              <a:ext uri="{FF2B5EF4-FFF2-40B4-BE49-F238E27FC236}">
                <a16:creationId xmlns:a16="http://schemas.microsoft.com/office/drawing/2014/main" id="{C42AA754-4520-4D38-AD4C-BC3032237BFC}"/>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7. Medición de vibraciones</a:t>
            </a:r>
            <a:endParaRPr lang="es-PE" sz="2000" dirty="0">
              <a:solidFill>
                <a:schemeClr val="accent3">
                  <a:lumMod val="75000"/>
                </a:schemeClr>
              </a:solidFill>
            </a:endParaRPr>
          </a:p>
        </p:txBody>
      </p:sp>
    </p:spTree>
    <p:extLst>
      <p:ext uri="{BB962C8B-B14F-4D97-AF65-F5344CB8AC3E}">
        <p14:creationId xmlns:p14="http://schemas.microsoft.com/office/powerpoint/2010/main" val="3066730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custDataLst>
              <p:tags r:id="rId1"/>
            </p:custDataLst>
          </p:nvPr>
        </p:nvSpPr>
        <p:spPr>
          <a:xfrm>
            <a:off x="1433078" y="877361"/>
            <a:ext cx="4107110" cy="1384995"/>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b="1" dirty="0" err="1">
                <a:ln w="9525" cap="flat" cmpd="sng" algn="ctr">
                  <a:noFill/>
                  <a:prstDash val="solid"/>
                  <a:round/>
                  <a:headEnd type="none" w="med" len="med"/>
                  <a:tailEnd type="none" w="med" len="med"/>
                </a:ln>
                <a:solidFill>
                  <a:srgbClr val="002060"/>
                </a:solidFill>
                <a:latin typeface="Arial"/>
                <a:sym typeface="Wingdings"/>
              </a:rPr>
              <a:t>Proakis</a:t>
            </a:r>
            <a:r>
              <a:rPr lang="es-PE" sz="1650" b="1" spc="1277" dirty="0">
                <a:ln w="9525" cap="flat" cmpd="sng" algn="ctr">
                  <a:noFill/>
                  <a:prstDash val="solid"/>
                  <a:round/>
                  <a:headEnd type="none" w="med" len="med"/>
                  <a:tailEnd type="none" w="med" len="med"/>
                </a:ln>
                <a:solidFill>
                  <a:srgbClr val="002060"/>
                </a:solidFill>
                <a:latin typeface="Arial"/>
                <a:sym typeface="Wingdings"/>
              </a:rPr>
              <a:t> </a:t>
            </a:r>
            <a:r>
              <a:rPr lang="es-PE" sz="1650" b="1" dirty="0">
                <a:ln w="9525" cap="flat" cmpd="sng" algn="ctr">
                  <a:noFill/>
                  <a:prstDash val="solid"/>
                  <a:round/>
                  <a:headEnd type="none" w="med" len="med"/>
                  <a:tailEnd type="none" w="med" len="med"/>
                </a:ln>
                <a:solidFill>
                  <a:srgbClr val="002060"/>
                </a:solidFill>
                <a:latin typeface="Arial"/>
                <a:sym typeface="Wingdings"/>
              </a:rPr>
              <a:t>y</a:t>
            </a:r>
            <a:r>
              <a:rPr lang="es-PE" sz="1650" b="1" spc="1252" dirty="0">
                <a:ln w="9525" cap="flat" cmpd="sng" algn="ctr">
                  <a:noFill/>
                  <a:prstDash val="solid"/>
                  <a:round/>
                  <a:headEnd type="none" w="med" len="med"/>
                  <a:tailEnd type="none" w="med" len="med"/>
                </a:ln>
                <a:solidFill>
                  <a:srgbClr val="002060"/>
                </a:solidFill>
                <a:latin typeface="Arial"/>
                <a:sym typeface="Wingdings"/>
              </a:rPr>
              <a:t> </a:t>
            </a:r>
            <a:r>
              <a:rPr lang="es-PE" sz="1650" b="1" spc="-10" dirty="0" err="1">
                <a:ln w="9525" cap="flat" cmpd="sng" algn="ctr">
                  <a:noFill/>
                  <a:prstDash val="solid"/>
                  <a:round/>
                  <a:headEnd type="none" w="med" len="med"/>
                  <a:tailEnd type="none" w="med" len="med"/>
                </a:ln>
                <a:solidFill>
                  <a:srgbClr val="002060"/>
                </a:solidFill>
                <a:latin typeface="Arial"/>
                <a:sym typeface="Wingdings"/>
              </a:rPr>
              <a:t>Manolakis</a:t>
            </a:r>
            <a:r>
              <a:rPr lang="es-PE" sz="1650" b="1" spc="1276" dirty="0">
                <a:ln w="9525" cap="flat" cmpd="sng" algn="ctr">
                  <a:noFill/>
                  <a:prstDash val="solid"/>
                  <a:round/>
                  <a:headEnd type="none" w="med" len="med"/>
                  <a:tailEnd type="none" w="med" len="med"/>
                </a:ln>
                <a:solidFill>
                  <a:srgbClr val="00206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(1998)</a:t>
            </a:r>
            <a:r>
              <a:rPr lang="es-PE" sz="1650" spc="126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definen instrumentación</a:t>
            </a:r>
            <a:r>
              <a:rPr lang="es-PE" sz="1650" spc="498"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como</a:t>
            </a:r>
            <a:r>
              <a:rPr lang="es-PE" sz="1650" spc="49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el</a:t>
            </a:r>
            <a:r>
              <a:rPr lang="es-PE" sz="1650" spc="501"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mecanismo</a:t>
            </a:r>
            <a:r>
              <a:rPr lang="es-PE" sz="1650" spc="50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 se</a:t>
            </a:r>
            <a:r>
              <a:rPr lang="es-PE" sz="1650" spc="22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utiliza</a:t>
            </a:r>
            <a:r>
              <a:rPr lang="es-PE" sz="1650" spc="22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para</a:t>
            </a:r>
            <a:r>
              <a:rPr lang="es-PE" sz="1650" spc="22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reunir</a:t>
            </a:r>
            <a:r>
              <a:rPr lang="es-PE" sz="1650" spc="22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información</a:t>
            </a:r>
            <a:r>
              <a:rPr lang="es-PE" sz="1650" spc="22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21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algún proceso,</a:t>
            </a:r>
            <a:r>
              <a:rPr lang="es-PE" sz="1650" spc="388"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esto</a:t>
            </a:r>
            <a:r>
              <a:rPr lang="es-PE" sz="1650" spc="39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implica</a:t>
            </a:r>
            <a:r>
              <a:rPr lang="es-PE" sz="1650" spc="38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a:t>
            </a:r>
            <a:r>
              <a:rPr lang="es-PE" sz="1650" spc="38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un</a:t>
            </a:r>
            <a:r>
              <a:rPr lang="es-PE" sz="1650" spc="381"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instrumento </a:t>
            </a:r>
            <a:r>
              <a:rPr lang="es-PE" sz="1650" dirty="0">
                <a:ln w="9525" cap="flat" cmpd="sng" algn="ctr">
                  <a:noFill/>
                  <a:prstDash val="solid"/>
                  <a:round/>
                  <a:headEnd type="none" w="med" len="med"/>
                  <a:tailEnd type="none" w="med" len="med"/>
                </a:ln>
                <a:solidFill>
                  <a:srgbClr val="000000"/>
                </a:solidFill>
                <a:latin typeface="Arial"/>
                <a:sym typeface="Wingdings"/>
              </a:rPr>
              <a:t>esta</a:t>
            </a:r>
            <a:r>
              <a:rPr lang="es-PE" sz="1650" spc="696"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compuesto</a:t>
            </a:r>
            <a:r>
              <a:rPr lang="es-PE" sz="1650" spc="69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68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varias</a:t>
            </a:r>
            <a:r>
              <a:rPr lang="es-PE" sz="1650" spc="69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partes,</a:t>
            </a:r>
            <a:r>
              <a:rPr lang="es-PE" sz="1650" spc="692"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entre ellas:</a:t>
            </a:r>
          </a:p>
        </p:txBody>
      </p:sp>
      <p:pic>
        <p:nvPicPr>
          <p:cNvPr id="9" name="Imagen 8"/>
          <p:cNvPicPr/>
          <p:nvPr/>
        </p:nvPicPr>
        <p:blipFill rotWithShape="1">
          <a:blip r:embed="rId5"/>
          <a:srcRect l="29456" t="38904" r="21331" b="38820"/>
          <a:stretch/>
        </p:blipFill>
        <p:spPr bwMode="auto">
          <a:xfrm>
            <a:off x="1305465" y="2516436"/>
            <a:ext cx="4234723" cy="1294808"/>
          </a:xfrm>
          <a:prstGeom prst="rect">
            <a:avLst/>
          </a:prstGeom>
          <a:ln>
            <a:noFill/>
          </a:ln>
          <a:extLst>
            <a:ext uri="{53640926-AAD7-44D8-BBD7-CCE9431645EC}">
              <a14:shadowObscured xmlns:a14="http://schemas.microsoft.com/office/drawing/2010/main"/>
            </a:ext>
          </a:extLst>
        </p:spPr>
      </p:pic>
      <p:sp>
        <p:nvSpPr>
          <p:cNvPr id="11" name="Título 1">
            <a:extLst>
              <a:ext uri="{FF2B5EF4-FFF2-40B4-BE49-F238E27FC236}">
                <a16:creationId xmlns:a16="http://schemas.microsoft.com/office/drawing/2014/main" id="{95311AAA-3A7C-419C-8D52-3832A7BB4B2C}"/>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8. instrumentación</a:t>
            </a:r>
            <a:endParaRPr lang="es-PE" sz="2000" dirty="0">
              <a:solidFill>
                <a:schemeClr val="accent3">
                  <a:lumMod val="75000"/>
                </a:schemeClr>
              </a:solidFill>
            </a:endParaRPr>
          </a:p>
        </p:txBody>
      </p:sp>
      <p:pic>
        <p:nvPicPr>
          <p:cNvPr id="12" name="Imagen 11">
            <a:extLst>
              <a:ext uri="{FF2B5EF4-FFF2-40B4-BE49-F238E27FC236}">
                <a16:creationId xmlns:a16="http://schemas.microsoft.com/office/drawing/2014/main" id="{544128FA-6146-455D-BEB0-7168BE71296C}"/>
              </a:ext>
            </a:extLst>
          </p:cNvPr>
          <p:cNvPicPr>
            <a:picLocks noChangeAspect="1"/>
          </p:cNvPicPr>
          <p:nvPr/>
        </p:nvPicPr>
        <p:blipFill>
          <a:blip r:embed="rId6"/>
          <a:stretch>
            <a:fillRect/>
          </a:stretch>
        </p:blipFill>
        <p:spPr>
          <a:xfrm>
            <a:off x="1305465" y="4223625"/>
            <a:ext cx="4234724" cy="2284756"/>
          </a:xfrm>
          <a:prstGeom prst="rect">
            <a:avLst/>
          </a:prstGeom>
        </p:spPr>
      </p:pic>
      <p:pic>
        <p:nvPicPr>
          <p:cNvPr id="13" name="Imagen 12">
            <a:extLst>
              <a:ext uri="{FF2B5EF4-FFF2-40B4-BE49-F238E27FC236}">
                <a16:creationId xmlns:a16="http://schemas.microsoft.com/office/drawing/2014/main" id="{A4275585-D0FA-4296-B3F9-4614DCFCC9BD}"/>
              </a:ext>
            </a:extLst>
          </p:cNvPr>
          <p:cNvPicPr/>
          <p:nvPr/>
        </p:nvPicPr>
        <p:blipFill rotWithShape="1">
          <a:blip r:embed="rId7"/>
          <a:srcRect l="23107" t="30747" r="22213" b="25016"/>
          <a:stretch/>
        </p:blipFill>
        <p:spPr bwMode="auto">
          <a:xfrm>
            <a:off x="5773270" y="877361"/>
            <a:ext cx="6074695" cy="2535695"/>
          </a:xfrm>
          <a:prstGeom prst="rect">
            <a:avLst/>
          </a:prstGeom>
          <a:ln>
            <a:noFill/>
          </a:ln>
          <a:extLst>
            <a:ext uri="{53640926-AAD7-44D8-BBD7-CCE9431645EC}">
              <a14:shadowObscured xmlns:a14="http://schemas.microsoft.com/office/drawing/2010/main"/>
            </a:ext>
          </a:extLst>
        </p:spPr>
      </p:pic>
      <p:sp>
        <p:nvSpPr>
          <p:cNvPr id="14" name="object 4">
            <a:extLst>
              <a:ext uri="{FF2B5EF4-FFF2-40B4-BE49-F238E27FC236}">
                <a16:creationId xmlns:a16="http://schemas.microsoft.com/office/drawing/2014/main" id="{C5331F28-4D9A-4F30-9502-214F57F0A6B8}"/>
              </a:ext>
            </a:extLst>
          </p:cNvPr>
          <p:cNvSpPr txBox="1"/>
          <p:nvPr>
            <p:custDataLst>
              <p:tags r:id="rId2"/>
            </p:custDataLst>
          </p:nvPr>
        </p:nvSpPr>
        <p:spPr>
          <a:xfrm>
            <a:off x="5773270" y="3590180"/>
            <a:ext cx="3216878" cy="230832"/>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823"/>
              </a:lnSpc>
              <a:buSzTx/>
              <a:buFontTx/>
              <a:buNone/>
            </a:pPr>
            <a:r>
              <a:rPr lang="es-PE" b="1" dirty="0">
                <a:ln w="9525" cap="flat" cmpd="sng" algn="ctr">
                  <a:noFill/>
                  <a:prstDash val="solid"/>
                  <a:round/>
                  <a:headEnd type="none" w="med" len="med"/>
                  <a:tailEnd type="none" w="med" len="med"/>
                </a:ln>
                <a:solidFill>
                  <a:schemeClr val="accent3">
                    <a:lumMod val="75000"/>
                  </a:schemeClr>
                </a:solidFill>
                <a:latin typeface="Arial"/>
                <a:sym typeface="Wingdings"/>
              </a:rPr>
              <a:t>Sensibilidad</a:t>
            </a:r>
            <a:r>
              <a:rPr lang="es-PE" b="1" spc="-28" dirty="0">
                <a:ln w="9525" cap="flat" cmpd="sng" algn="ctr">
                  <a:noFill/>
                  <a:prstDash val="solid"/>
                  <a:round/>
                  <a:headEnd type="none" w="med" len="med"/>
                  <a:tailEnd type="none" w="med" len="med"/>
                </a:ln>
                <a:solidFill>
                  <a:schemeClr val="accent3">
                    <a:lumMod val="75000"/>
                  </a:schemeClr>
                </a:solidFill>
                <a:latin typeface="Arial"/>
                <a:sym typeface="Wingdings"/>
              </a:rPr>
              <a:t> </a:t>
            </a:r>
            <a:r>
              <a:rPr lang="es-PE" b="1" spc="-10" dirty="0">
                <a:ln w="9525" cap="flat" cmpd="sng" algn="ctr">
                  <a:noFill/>
                  <a:prstDash val="solid"/>
                  <a:round/>
                  <a:headEnd type="none" w="med" len="med"/>
                  <a:tailEnd type="none" w="med" len="med"/>
                </a:ln>
                <a:solidFill>
                  <a:schemeClr val="accent3">
                    <a:lumMod val="75000"/>
                  </a:schemeClr>
                </a:solidFill>
                <a:latin typeface="Arial"/>
                <a:sym typeface="Wingdings"/>
              </a:rPr>
              <a:t>del</a:t>
            </a:r>
            <a:r>
              <a:rPr lang="es-PE" b="1" dirty="0">
                <a:ln w="9525" cap="flat" cmpd="sng" algn="ctr">
                  <a:noFill/>
                  <a:prstDash val="solid"/>
                  <a:round/>
                  <a:headEnd type="none" w="med" len="med"/>
                  <a:tailEnd type="none" w="med" len="med"/>
                </a:ln>
                <a:solidFill>
                  <a:schemeClr val="accent3">
                    <a:lumMod val="75000"/>
                  </a:schemeClr>
                </a:solidFill>
                <a:latin typeface="Arial"/>
                <a:sym typeface="Wingdings"/>
              </a:rPr>
              <a:t> sensor</a:t>
            </a:r>
          </a:p>
        </p:txBody>
      </p:sp>
      <p:sp>
        <p:nvSpPr>
          <p:cNvPr id="15" name="object 5">
            <a:extLst>
              <a:ext uri="{FF2B5EF4-FFF2-40B4-BE49-F238E27FC236}">
                <a16:creationId xmlns:a16="http://schemas.microsoft.com/office/drawing/2014/main" id="{D935A62C-E651-462E-9AE1-74FF039FB081}"/>
              </a:ext>
            </a:extLst>
          </p:cNvPr>
          <p:cNvSpPr txBox="1"/>
          <p:nvPr>
            <p:custDataLst>
              <p:tags r:id="rId3"/>
            </p:custDataLst>
          </p:nvPr>
        </p:nvSpPr>
        <p:spPr>
          <a:xfrm>
            <a:off x="5773271" y="4000237"/>
            <a:ext cx="6006354" cy="846386"/>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648"/>
              </a:lnSpc>
              <a:buSzTx/>
              <a:buFontTx/>
              <a:buNone/>
            </a:pPr>
            <a:r>
              <a:rPr lang="es-PE" sz="1500" spc="-14" dirty="0">
                <a:ln w="9525" cap="flat" cmpd="sng" algn="ctr">
                  <a:noFill/>
                  <a:prstDash val="solid"/>
                  <a:round/>
                  <a:headEnd type="none" w="med" len="med"/>
                  <a:tailEnd type="none" w="med" len="med"/>
                </a:ln>
                <a:latin typeface="Arial"/>
                <a:sym typeface="Wingdings"/>
              </a:rPr>
              <a:t>Para</a:t>
            </a:r>
            <a:r>
              <a:rPr lang="es-PE" sz="1500" spc="1034"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la</a:t>
            </a:r>
            <a:r>
              <a:rPr lang="es-PE" sz="1500" spc="1026" dirty="0">
                <a:ln w="9525" cap="flat" cmpd="sng" algn="ctr">
                  <a:noFill/>
                  <a:prstDash val="solid"/>
                  <a:round/>
                  <a:headEnd type="none" w="med" len="med"/>
                  <a:tailEnd type="none" w="med" len="med"/>
                </a:ln>
                <a:latin typeface="Arial"/>
                <a:sym typeface="Wingdings"/>
              </a:rPr>
              <a:t> </a:t>
            </a:r>
            <a:r>
              <a:rPr lang="es-PE" sz="1500" spc="-17" dirty="0">
                <a:ln w="9525" cap="flat" cmpd="sng" algn="ctr">
                  <a:noFill/>
                  <a:prstDash val="solid"/>
                  <a:round/>
                  <a:headEnd type="none" w="med" len="med"/>
                  <a:tailEnd type="none" w="med" len="med"/>
                </a:ln>
                <a:latin typeface="Arial"/>
                <a:sym typeface="Wingdings"/>
              </a:rPr>
              <a:t>unidad</a:t>
            </a:r>
            <a:r>
              <a:rPr lang="es-PE" sz="1500" spc="1036" dirty="0">
                <a:ln w="9525" cap="flat" cmpd="sng" algn="ctr">
                  <a:noFill/>
                  <a:prstDash val="solid"/>
                  <a:round/>
                  <a:headEnd type="none" w="med" len="med"/>
                  <a:tailEnd type="none" w="med" len="med"/>
                </a:ln>
                <a:latin typeface="Arial"/>
                <a:sym typeface="Wingdings"/>
              </a:rPr>
              <a:t> </a:t>
            </a:r>
            <a:r>
              <a:rPr lang="es-PE" sz="1500" spc="-11" dirty="0">
                <a:ln w="9525" cap="flat" cmpd="sng" algn="ctr">
                  <a:noFill/>
                  <a:prstDash val="solid"/>
                  <a:round/>
                  <a:headEnd type="none" w="med" len="med"/>
                  <a:tailEnd type="none" w="med" len="med"/>
                </a:ln>
                <a:latin typeface="Arial"/>
                <a:sym typeface="Wingdings"/>
              </a:rPr>
              <a:t>básica</a:t>
            </a:r>
            <a:r>
              <a:rPr lang="es-PE" sz="1500" spc="1032"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spc="1035" dirty="0">
                <a:ln w="9525" cap="flat" cmpd="sng" algn="ctr">
                  <a:noFill/>
                  <a:prstDash val="solid"/>
                  <a:round/>
                  <a:headEnd type="none" w="med" len="med"/>
                  <a:tailEnd type="none" w="med" len="med"/>
                </a:ln>
                <a:latin typeface="Arial"/>
                <a:sym typeface="Wingdings"/>
              </a:rPr>
              <a:t> </a:t>
            </a:r>
            <a:r>
              <a:rPr lang="es-PE" sz="1500" spc="-17" dirty="0">
                <a:ln w="9525" cap="flat" cmpd="sng" algn="ctr">
                  <a:noFill/>
                  <a:prstDash val="solid"/>
                  <a:round/>
                  <a:headEnd type="none" w="med" len="med"/>
                  <a:tailEnd type="none" w="med" len="med"/>
                </a:ln>
                <a:latin typeface="Arial"/>
                <a:sym typeface="Wingdings"/>
              </a:rPr>
              <a:t>medición</a:t>
            </a:r>
            <a:r>
              <a:rPr lang="es-PE" sz="1500" spc="1035"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 </a:t>
            </a:r>
            <a:r>
              <a:rPr lang="es-PE" sz="1500" spc="-12" dirty="0">
                <a:ln w="9525" cap="flat" cmpd="sng" algn="ctr">
                  <a:noFill/>
                  <a:prstDash val="solid"/>
                  <a:round/>
                  <a:headEnd type="none" w="med" len="med"/>
                  <a:tailEnd type="none" w="med" len="med"/>
                </a:ln>
                <a:latin typeface="Arial"/>
                <a:sym typeface="Wingdings"/>
              </a:rPr>
              <a:t>vibraciones,</a:t>
            </a:r>
            <a:r>
              <a:rPr lang="es-PE" sz="1500" spc="179"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la</a:t>
            </a:r>
            <a:r>
              <a:rPr lang="es-PE" sz="1500" spc="162" dirty="0">
                <a:ln w="9525" cap="flat" cmpd="sng" algn="ctr">
                  <a:noFill/>
                  <a:prstDash val="solid"/>
                  <a:round/>
                  <a:headEnd type="none" w="med" len="med"/>
                  <a:tailEnd type="none" w="med" len="med"/>
                </a:ln>
                <a:latin typeface="Arial"/>
                <a:sym typeface="Wingdings"/>
              </a:rPr>
              <a:t> </a:t>
            </a:r>
            <a:r>
              <a:rPr lang="es-PE" sz="1500" spc="-14" dirty="0">
                <a:ln w="9525" cap="flat" cmpd="sng" algn="ctr">
                  <a:noFill/>
                  <a:prstDash val="solid"/>
                  <a:round/>
                  <a:headEnd type="none" w="med" len="med"/>
                  <a:tailEnd type="none" w="med" len="med"/>
                </a:ln>
                <a:latin typeface="Arial"/>
                <a:sym typeface="Wingdings"/>
              </a:rPr>
              <a:t>unidad</a:t>
            </a:r>
            <a:r>
              <a:rPr lang="es-PE" sz="1500" spc="169" dirty="0">
                <a:ln w="9525" cap="flat" cmpd="sng" algn="ctr">
                  <a:noFill/>
                  <a:prstDash val="solid"/>
                  <a:round/>
                  <a:headEnd type="none" w="med" len="med"/>
                  <a:tailEnd type="none" w="med" len="med"/>
                </a:ln>
                <a:latin typeface="Arial"/>
                <a:sym typeface="Wingdings"/>
              </a:rPr>
              <a:t> </a:t>
            </a:r>
            <a:r>
              <a:rPr lang="es-PE" sz="1500" spc="-10" dirty="0">
                <a:ln w="9525" cap="flat" cmpd="sng" algn="ctr">
                  <a:noFill/>
                  <a:prstDash val="solid"/>
                  <a:round/>
                  <a:headEnd type="none" w="med" len="med"/>
                  <a:tailEnd type="none" w="med" len="med"/>
                </a:ln>
                <a:latin typeface="Arial"/>
                <a:sym typeface="Wingdings"/>
              </a:rPr>
              <a:t>sísmica</a:t>
            </a:r>
            <a:r>
              <a:rPr lang="es-PE" sz="1500" spc="166"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(sistema</a:t>
            </a:r>
            <a:r>
              <a:rPr lang="es-PE" sz="1500" spc="172"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spc="171"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un</a:t>
            </a:r>
          </a:p>
          <a:p>
            <a:pPr algn="just" eaLnBrk="0" fontAlgn="auto" hangingPunct="0">
              <a:lnSpc>
                <a:spcPts val="1648"/>
              </a:lnSpc>
              <a:spcBef>
                <a:spcPts val="165"/>
              </a:spcBef>
              <a:buSzTx/>
              <a:buFontTx/>
              <a:buNone/>
            </a:pPr>
            <a:r>
              <a:rPr lang="es-PE" sz="1500" spc="-15" dirty="0">
                <a:ln w="9525" cap="flat" cmpd="sng" algn="ctr">
                  <a:noFill/>
                  <a:prstDash val="solid"/>
                  <a:round/>
                  <a:headEnd type="none" w="med" len="med"/>
                  <a:tailEnd type="none" w="med" len="med"/>
                </a:ln>
                <a:latin typeface="Arial"/>
                <a:sym typeface="Wingdings"/>
              </a:rPr>
              <a:t>grado</a:t>
            </a:r>
            <a:r>
              <a:rPr lang="es-PE" sz="1500" spc="542"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spc="542"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libertad</a:t>
            </a:r>
            <a:r>
              <a:rPr lang="es-PE" sz="1500" spc="538"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con</a:t>
            </a:r>
            <a:r>
              <a:rPr lang="es-PE" sz="1500" spc="538"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amortiguamiento),</a:t>
            </a:r>
            <a:r>
              <a:rPr lang="es-PE" sz="1500" spc="553"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se </a:t>
            </a:r>
            <a:r>
              <a:rPr lang="es-PE" sz="1500" spc="-18" dirty="0">
                <a:ln w="9525" cap="flat" cmpd="sng" algn="ctr">
                  <a:noFill/>
                  <a:prstDash val="solid"/>
                  <a:round/>
                  <a:headEnd type="none" w="med" len="med"/>
                  <a:tailEnd type="none" w="med" len="med"/>
                </a:ln>
                <a:latin typeface="Arial"/>
                <a:sym typeface="Wingdings"/>
              </a:rPr>
              <a:t>pueden</a:t>
            </a:r>
            <a:r>
              <a:rPr lang="es-PE" sz="1500" dirty="0">
                <a:ln w="9525" cap="flat" cmpd="sng" algn="ctr">
                  <a:noFill/>
                  <a:prstDash val="solid"/>
                  <a:round/>
                  <a:headEnd type="none" w="med" len="med"/>
                  <a:tailEnd type="none" w="med" len="med"/>
                </a:ln>
                <a:latin typeface="Arial"/>
                <a:sym typeface="Wingdings"/>
              </a:rPr>
              <a:t> </a:t>
            </a:r>
            <a:r>
              <a:rPr lang="es-PE" sz="1500" spc="-10" dirty="0">
                <a:ln w="9525" cap="flat" cmpd="sng" algn="ctr">
                  <a:noFill/>
                  <a:prstDash val="solid"/>
                  <a:round/>
                  <a:headEnd type="none" w="med" len="med"/>
                  <a:tailEnd type="none" w="med" len="med"/>
                </a:ln>
                <a:latin typeface="Arial"/>
                <a:sym typeface="Wingdings"/>
              </a:rPr>
              <a:t>describir</a:t>
            </a:r>
            <a:r>
              <a:rPr lang="es-PE" sz="1500" spc="-18" dirty="0">
                <a:ln w="9525" cap="flat" cmpd="sng" algn="ctr">
                  <a:noFill/>
                  <a:prstDash val="solid"/>
                  <a:round/>
                  <a:headEnd type="none" w="med" len="med"/>
                  <a:tailEnd type="none" w="med" len="med"/>
                </a:ln>
                <a:latin typeface="Arial"/>
                <a:sym typeface="Wingdings"/>
              </a:rPr>
              <a:t> </a:t>
            </a:r>
            <a:r>
              <a:rPr lang="es-PE" sz="1500" dirty="0">
                <a:ln w="9525" cap="flat" cmpd="sng" algn="ctr">
                  <a:noFill/>
                  <a:prstDash val="solid"/>
                  <a:round/>
                  <a:headEnd type="none" w="med" len="med"/>
                  <a:tailEnd type="none" w="med" len="med"/>
                </a:ln>
                <a:latin typeface="Arial"/>
                <a:sym typeface="Wingdings"/>
              </a:rPr>
              <a:t>tres</a:t>
            </a:r>
            <a:r>
              <a:rPr lang="es-PE" sz="1500" spc="-21"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tipos</a:t>
            </a:r>
            <a:r>
              <a:rPr lang="es-PE" sz="1500"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dirty="0">
                <a:ln w="9525" cap="flat" cmpd="sng" algn="ctr">
                  <a:noFill/>
                  <a:prstDash val="solid"/>
                  <a:round/>
                  <a:headEnd type="none" w="med" len="med"/>
                  <a:tailEnd type="none" w="med" len="med"/>
                </a:ln>
                <a:latin typeface="Arial"/>
                <a:sym typeface="Wingdings"/>
              </a:rPr>
              <a:t> </a:t>
            </a:r>
            <a:r>
              <a:rPr lang="es-PE" sz="1500" spc="-12" dirty="0">
                <a:ln w="9525" cap="flat" cmpd="sng" algn="ctr">
                  <a:noFill/>
                  <a:prstDash val="solid"/>
                  <a:round/>
                  <a:headEnd type="none" w="med" len="med"/>
                  <a:tailEnd type="none" w="med" len="med"/>
                </a:ln>
                <a:latin typeface="Arial"/>
                <a:sym typeface="Wingdings"/>
              </a:rPr>
              <a:t>sensibilidad:</a:t>
            </a:r>
          </a:p>
        </p:txBody>
      </p:sp>
      <p:pic>
        <p:nvPicPr>
          <p:cNvPr id="16" name="Imagen 15">
            <a:extLst>
              <a:ext uri="{FF2B5EF4-FFF2-40B4-BE49-F238E27FC236}">
                <a16:creationId xmlns:a16="http://schemas.microsoft.com/office/drawing/2014/main" id="{6D9AA011-3655-4565-98A3-FF22EB0D4777}"/>
              </a:ext>
            </a:extLst>
          </p:cNvPr>
          <p:cNvPicPr/>
          <p:nvPr/>
        </p:nvPicPr>
        <p:blipFill rotWithShape="1">
          <a:blip r:embed="rId8"/>
          <a:srcRect l="29810" t="23844" r="26093" b="49488"/>
          <a:stretch/>
        </p:blipFill>
        <p:spPr bwMode="auto">
          <a:xfrm>
            <a:off x="5773271" y="5025848"/>
            <a:ext cx="6006354" cy="13651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024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95311AAA-3A7C-419C-8D52-3832A7BB4B2C}"/>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8. instrumentación</a:t>
            </a:r>
            <a:endParaRPr lang="es-PE" sz="2000" dirty="0">
              <a:solidFill>
                <a:schemeClr val="accent3">
                  <a:lumMod val="75000"/>
                </a:schemeClr>
              </a:solidFill>
            </a:endParaRPr>
          </a:p>
        </p:txBody>
      </p:sp>
      <p:sp>
        <p:nvSpPr>
          <p:cNvPr id="10" name="object 10">
            <a:extLst>
              <a:ext uri="{FF2B5EF4-FFF2-40B4-BE49-F238E27FC236}">
                <a16:creationId xmlns:a16="http://schemas.microsoft.com/office/drawing/2014/main" id="{3E02A7D7-C774-41F8-BFE5-17E5DDF8F92F}"/>
              </a:ext>
            </a:extLst>
          </p:cNvPr>
          <p:cNvSpPr txBox="1"/>
          <p:nvPr>
            <p:custDataLst>
              <p:tags r:id="rId1"/>
            </p:custDataLst>
          </p:nvPr>
        </p:nvSpPr>
        <p:spPr>
          <a:xfrm>
            <a:off x="1305466" y="854148"/>
            <a:ext cx="4647100" cy="389209"/>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461"/>
              </a:lnSpc>
              <a:buSzTx/>
              <a:buFontTx/>
              <a:buNone/>
            </a:pPr>
            <a:r>
              <a:rPr lang="es-PE" dirty="0">
                <a:ln w="9525" cap="flat" cmpd="sng" algn="ctr">
                  <a:noFill/>
                  <a:prstDash val="solid"/>
                  <a:round/>
                  <a:headEnd type="none" w="med" len="med"/>
                  <a:tailEnd type="none" w="med" len="med"/>
                </a:ln>
                <a:latin typeface="Arial"/>
                <a:sym typeface="Wingdings"/>
              </a:rPr>
              <a:t>Equipo</a:t>
            </a:r>
            <a:r>
              <a:rPr lang="es-PE" spc="-20" dirty="0">
                <a:ln w="9525" cap="flat" cmpd="sng" algn="ctr">
                  <a:noFill/>
                  <a:prstDash val="solid"/>
                  <a:round/>
                  <a:headEnd type="none" w="med" len="med"/>
                  <a:tailEnd type="none" w="med" len="med"/>
                </a:ln>
                <a:latin typeface="Arial"/>
                <a:sym typeface="Wingdings"/>
              </a:rPr>
              <a:t> </a:t>
            </a:r>
            <a:r>
              <a:rPr lang="es-PE" dirty="0">
                <a:ln w="9525" cap="flat" cmpd="sng" algn="ctr">
                  <a:noFill/>
                  <a:prstDash val="solid"/>
                  <a:round/>
                  <a:headEnd type="none" w="med" len="med"/>
                  <a:tailEnd type="none" w="med" len="med"/>
                </a:ln>
                <a:latin typeface="Arial"/>
                <a:sym typeface="Wingdings"/>
              </a:rPr>
              <a:t>de</a:t>
            </a:r>
            <a:r>
              <a:rPr lang="es-PE" spc="-14" dirty="0">
                <a:ln w="9525" cap="flat" cmpd="sng" algn="ctr">
                  <a:noFill/>
                  <a:prstDash val="solid"/>
                  <a:round/>
                  <a:headEnd type="none" w="med" len="med"/>
                  <a:tailEnd type="none" w="med" len="med"/>
                </a:ln>
                <a:latin typeface="Arial"/>
                <a:sym typeface="Wingdings"/>
              </a:rPr>
              <a:t> </a:t>
            </a:r>
            <a:r>
              <a:rPr lang="es-PE" dirty="0">
                <a:ln w="9525" cap="flat" cmpd="sng" algn="ctr">
                  <a:noFill/>
                  <a:prstDash val="solid"/>
                  <a:round/>
                  <a:headEnd type="none" w="med" len="med"/>
                  <a:tailEnd type="none" w="med" len="med"/>
                </a:ln>
                <a:latin typeface="Arial"/>
                <a:sym typeface="Wingdings"/>
              </a:rPr>
              <a:t>medición de</a:t>
            </a:r>
            <a:r>
              <a:rPr lang="es-PE" spc="-14" dirty="0">
                <a:ln w="9525" cap="flat" cmpd="sng" algn="ctr">
                  <a:noFill/>
                  <a:prstDash val="solid"/>
                  <a:round/>
                  <a:headEnd type="none" w="med" len="med"/>
                  <a:tailEnd type="none" w="med" len="med"/>
                </a:ln>
                <a:latin typeface="Arial"/>
                <a:sym typeface="Wingdings"/>
              </a:rPr>
              <a:t> </a:t>
            </a:r>
            <a:r>
              <a:rPr lang="es-PE" dirty="0">
                <a:ln w="9525" cap="flat" cmpd="sng" algn="ctr">
                  <a:noFill/>
                  <a:prstDash val="solid"/>
                  <a:round/>
                  <a:headEnd type="none" w="med" len="med"/>
                  <a:tailEnd type="none" w="med" len="med"/>
                </a:ln>
                <a:latin typeface="Arial"/>
                <a:sym typeface="Wingdings"/>
              </a:rPr>
              <a:t>vibraciones</a:t>
            </a:r>
            <a:r>
              <a:rPr lang="es-PE" spc="-10" dirty="0">
                <a:ln w="9525" cap="flat" cmpd="sng" algn="ctr">
                  <a:noFill/>
                  <a:prstDash val="solid"/>
                  <a:round/>
                  <a:headEnd type="none" w="med" len="med"/>
                  <a:tailEnd type="none" w="med" len="med"/>
                </a:ln>
                <a:latin typeface="Arial"/>
                <a:sym typeface="Wingdings"/>
              </a:rPr>
              <a:t> </a:t>
            </a:r>
            <a:r>
              <a:rPr lang="es-PE" dirty="0" err="1">
                <a:ln w="9525" cap="flat" cmpd="sng" algn="ctr">
                  <a:noFill/>
                  <a:prstDash val="solid"/>
                  <a:round/>
                  <a:headEnd type="none" w="med" len="med"/>
                  <a:tailEnd type="none" w="med" len="med"/>
                </a:ln>
                <a:latin typeface="Arial"/>
                <a:sym typeface="Wingdings"/>
              </a:rPr>
              <a:t>minimate</a:t>
            </a:r>
            <a:r>
              <a:rPr lang="es-PE" dirty="0">
                <a:ln w="9525" cap="flat" cmpd="sng" algn="ctr">
                  <a:noFill/>
                  <a:prstDash val="solid"/>
                  <a:round/>
                  <a:headEnd type="none" w="med" len="med"/>
                  <a:tailEnd type="none" w="med" len="med"/>
                </a:ln>
                <a:latin typeface="Arial"/>
                <a:sym typeface="Wingdings"/>
              </a:rPr>
              <a:t>- </a:t>
            </a:r>
            <a:r>
              <a:rPr lang="es-PE" dirty="0" err="1">
                <a:ln w="9525" cap="flat" cmpd="sng" algn="ctr">
                  <a:noFill/>
                  <a:prstDash val="solid"/>
                  <a:round/>
                  <a:headEnd type="none" w="med" len="med"/>
                  <a:tailEnd type="none" w="med" len="med"/>
                </a:ln>
                <a:latin typeface="Arial"/>
                <a:sym typeface="Wingdings"/>
              </a:rPr>
              <a:t>Instantel</a:t>
            </a:r>
            <a:endParaRPr lang="es-PE" dirty="0">
              <a:ln w="9525" cap="flat" cmpd="sng" algn="ctr">
                <a:noFill/>
                <a:prstDash val="solid"/>
                <a:round/>
                <a:headEnd type="none" w="med" len="med"/>
                <a:tailEnd type="none" w="med" len="med"/>
              </a:ln>
              <a:latin typeface="Arial"/>
              <a:sym typeface="Wingdings"/>
            </a:endParaRPr>
          </a:p>
        </p:txBody>
      </p:sp>
      <p:pic>
        <p:nvPicPr>
          <p:cNvPr id="17" name="Imagen 16">
            <a:extLst>
              <a:ext uri="{FF2B5EF4-FFF2-40B4-BE49-F238E27FC236}">
                <a16:creationId xmlns:a16="http://schemas.microsoft.com/office/drawing/2014/main" id="{1BFDB322-1836-4EFE-AAA3-4DF3E6CAE673}"/>
              </a:ext>
            </a:extLst>
          </p:cNvPr>
          <p:cNvPicPr>
            <a:picLocks noChangeAspect="1"/>
          </p:cNvPicPr>
          <p:nvPr/>
        </p:nvPicPr>
        <p:blipFill>
          <a:blip r:embed="rId6"/>
          <a:stretch>
            <a:fillRect/>
          </a:stretch>
        </p:blipFill>
        <p:spPr>
          <a:xfrm>
            <a:off x="1305466" y="1311246"/>
            <a:ext cx="4647100" cy="2489789"/>
          </a:xfrm>
          <a:prstGeom prst="rect">
            <a:avLst/>
          </a:prstGeom>
          <a:noFill/>
        </p:spPr>
      </p:pic>
      <p:sp>
        <p:nvSpPr>
          <p:cNvPr id="18" name="object 4">
            <a:extLst>
              <a:ext uri="{FF2B5EF4-FFF2-40B4-BE49-F238E27FC236}">
                <a16:creationId xmlns:a16="http://schemas.microsoft.com/office/drawing/2014/main" id="{23073897-80D8-402B-89E0-1E24076A48EE}"/>
              </a:ext>
            </a:extLst>
          </p:cNvPr>
          <p:cNvSpPr txBox="1"/>
          <p:nvPr>
            <p:custDataLst>
              <p:tags r:id="rId2"/>
            </p:custDataLst>
          </p:nvPr>
        </p:nvSpPr>
        <p:spPr>
          <a:xfrm>
            <a:off x="1394239" y="4007590"/>
            <a:ext cx="4558328" cy="1205458"/>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latin typeface="Arial"/>
                <a:sym typeface="Wingdings"/>
              </a:rPr>
              <a:t>Debido</a:t>
            </a:r>
            <a:r>
              <a:rPr lang="es-PE" sz="1650" spc="96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a</a:t>
            </a:r>
            <a:r>
              <a:rPr lang="es-PE" sz="1650" spc="939"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a:t>
            </a:r>
            <a:r>
              <a:rPr lang="es-PE" sz="1650" spc="95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relación</a:t>
            </a:r>
            <a:r>
              <a:rPr lang="es-PE" sz="1650" spc="96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analítica</a:t>
            </a:r>
            <a:r>
              <a:rPr lang="es-PE" sz="1650" spc="964"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entre</a:t>
            </a:r>
            <a:r>
              <a:rPr lang="es-PE" sz="1650" spc="947"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el desplazamiento,</a:t>
            </a:r>
            <a:r>
              <a:rPr lang="es-PE" sz="1650" spc="1743"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a:t>
            </a:r>
            <a:r>
              <a:rPr lang="es-PE" sz="1650" spc="1734" dirty="0">
                <a:ln w="9525" cap="flat" cmpd="sng" algn="ctr">
                  <a:noFill/>
                  <a:prstDash val="solid"/>
                  <a:round/>
                  <a:headEnd type="none" w="med" len="med"/>
                  <a:tailEnd type="none" w="med" len="med"/>
                </a:ln>
                <a:latin typeface="Arial"/>
                <a:sym typeface="Wingdings"/>
              </a:rPr>
              <a:t> </a:t>
            </a:r>
            <a:r>
              <a:rPr lang="es-PE" sz="1650" spc="-11" dirty="0">
                <a:ln w="9525" cap="flat" cmpd="sng" algn="ctr">
                  <a:noFill/>
                  <a:prstDash val="solid"/>
                  <a:round/>
                  <a:headEnd type="none" w="med" len="med"/>
                  <a:tailEnd type="none" w="med" len="med"/>
                </a:ln>
                <a:latin typeface="Arial"/>
                <a:sym typeface="Wingdings"/>
              </a:rPr>
              <a:t>velocidad</a:t>
            </a:r>
            <a:r>
              <a:rPr lang="es-PE" sz="1650" spc="1745"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y</a:t>
            </a:r>
            <a:r>
              <a:rPr lang="es-PE" sz="1650" spc="172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a:t>
            </a:r>
          </a:p>
          <a:p>
            <a:pPr algn="just" eaLnBrk="0" fontAlgn="auto" hangingPunct="0">
              <a:lnSpc>
                <a:spcPts val="1823"/>
              </a:lnSpc>
              <a:spcBef>
                <a:spcPts val="185"/>
              </a:spcBef>
              <a:buSzTx/>
              <a:buFontTx/>
              <a:buNone/>
            </a:pPr>
            <a:r>
              <a:rPr lang="es-PE" sz="1650" dirty="0">
                <a:ln w="9525" cap="flat" cmpd="sng" algn="ctr">
                  <a:noFill/>
                  <a:prstDash val="solid"/>
                  <a:round/>
                  <a:headEnd type="none" w="med" len="med"/>
                  <a:tailEnd type="none" w="med" len="med"/>
                </a:ln>
                <a:latin typeface="Arial"/>
                <a:sym typeface="Wingdings"/>
              </a:rPr>
              <a:t>aceleración,</a:t>
            </a:r>
            <a:r>
              <a:rPr lang="es-PE" sz="1650" spc="703" dirty="0">
                <a:ln w="9525" cap="flat" cmpd="sng" algn="ctr">
                  <a:noFill/>
                  <a:prstDash val="solid"/>
                  <a:round/>
                  <a:headEnd type="none" w="med" len="med"/>
                  <a:tailEnd type="none" w="med" len="med"/>
                </a:ln>
                <a:latin typeface="Arial"/>
                <a:sym typeface="Wingdings"/>
              </a:rPr>
              <a:t> </a:t>
            </a:r>
            <a:r>
              <a:rPr lang="es-PE" sz="1650" spc="-18" dirty="0">
                <a:ln w="9525" cap="flat" cmpd="sng" algn="ctr">
                  <a:noFill/>
                  <a:prstDash val="solid"/>
                  <a:round/>
                  <a:headEnd type="none" w="med" len="med"/>
                  <a:tailEnd type="none" w="med" len="med"/>
                </a:ln>
                <a:latin typeface="Arial"/>
                <a:sym typeface="Wingdings"/>
              </a:rPr>
              <a:t>un</a:t>
            </a:r>
            <a:r>
              <a:rPr lang="es-PE" sz="1650" spc="730"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instrumento</a:t>
            </a:r>
            <a:r>
              <a:rPr lang="es-PE" sz="1650" spc="709"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que</a:t>
            </a:r>
            <a:r>
              <a:rPr lang="es-PE" sz="1650" spc="721"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registra una</a:t>
            </a:r>
            <a:r>
              <a:rPr lang="es-PE" sz="1650" spc="669"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variable,</a:t>
            </a:r>
            <a:r>
              <a:rPr lang="es-PE" sz="1650" spc="68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necesariamente</a:t>
            </a:r>
            <a:r>
              <a:rPr lang="es-PE" sz="1650" spc="678"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registra</a:t>
            </a:r>
            <a:r>
              <a:rPr lang="es-PE" sz="1650" spc="682" dirty="0">
                <a:ln w="9525" cap="flat" cmpd="sng" algn="ctr">
                  <a:noFill/>
                  <a:prstDash val="solid"/>
                  <a:round/>
                  <a:headEnd type="none" w="med" len="med"/>
                  <a:tailEnd type="none" w="med" len="med"/>
                </a:ln>
                <a:latin typeface="Arial"/>
                <a:sym typeface="Wingdings"/>
              </a:rPr>
              <a:t> </a:t>
            </a:r>
            <a:r>
              <a:rPr lang="es-PE" sz="1650" dirty="0">
                <a:ln w="9525" cap="flat" cmpd="sng" algn="ctr">
                  <a:noFill/>
                  <a:prstDash val="solid"/>
                  <a:round/>
                  <a:headEnd type="none" w="med" len="med"/>
                  <a:tailEnd type="none" w="med" len="med"/>
                </a:ln>
                <a:latin typeface="Arial"/>
                <a:sym typeface="Wingdings"/>
              </a:rPr>
              <a:t>las</a:t>
            </a:r>
          </a:p>
          <a:p>
            <a:pPr algn="just" eaLnBrk="0" fontAlgn="auto" hangingPunct="0">
              <a:lnSpc>
                <a:spcPts val="1823"/>
              </a:lnSpc>
              <a:spcBef>
                <a:spcPts val="194"/>
              </a:spcBef>
              <a:buSzTx/>
              <a:buFontTx/>
              <a:buNone/>
            </a:pPr>
            <a:r>
              <a:rPr lang="es-PE" sz="1650" dirty="0">
                <a:ln w="9525" cap="flat" cmpd="sng" algn="ctr">
                  <a:noFill/>
                  <a:prstDash val="solid"/>
                  <a:round/>
                  <a:headEnd type="none" w="med" len="med"/>
                  <a:tailEnd type="none" w="med" len="med"/>
                </a:ln>
                <a:latin typeface="Arial"/>
                <a:sym typeface="Wingdings"/>
              </a:rPr>
              <a:t>otras.</a:t>
            </a:r>
          </a:p>
        </p:txBody>
      </p:sp>
      <p:sp>
        <p:nvSpPr>
          <p:cNvPr id="19" name="object 5">
            <a:extLst>
              <a:ext uri="{FF2B5EF4-FFF2-40B4-BE49-F238E27FC236}">
                <a16:creationId xmlns:a16="http://schemas.microsoft.com/office/drawing/2014/main" id="{FBA9E8D8-4662-4BD8-8B88-47BF45F9F380}"/>
              </a:ext>
            </a:extLst>
          </p:cNvPr>
          <p:cNvSpPr txBox="1"/>
          <p:nvPr>
            <p:custDataLst>
              <p:tags r:id="rId3"/>
            </p:custDataLst>
          </p:nvPr>
        </p:nvSpPr>
        <p:spPr>
          <a:xfrm>
            <a:off x="6239436" y="707373"/>
            <a:ext cx="5428308" cy="705321"/>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La</a:t>
            </a:r>
            <a:r>
              <a:rPr lang="es-PE" sz="1650" spc="165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sensibilidad</a:t>
            </a:r>
            <a:r>
              <a:rPr lang="es-PE" sz="1650" spc="164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del</a:t>
            </a:r>
            <a:r>
              <a:rPr lang="es-PE" sz="1650" spc="164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sismógrafo</a:t>
            </a:r>
            <a:r>
              <a:rPr lang="es-PE" sz="1650" spc="1653"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debe </a:t>
            </a:r>
            <a:r>
              <a:rPr lang="es-PE" sz="1650" dirty="0">
                <a:ln w="9525" cap="flat" cmpd="sng" algn="ctr">
                  <a:noFill/>
                  <a:prstDash val="solid"/>
                  <a:round/>
                  <a:headEnd type="none" w="med" len="med"/>
                  <a:tailEnd type="none" w="med" len="med"/>
                </a:ln>
                <a:solidFill>
                  <a:srgbClr val="000000"/>
                </a:solidFill>
                <a:latin typeface="Arial"/>
                <a:sym typeface="Wingdings"/>
              </a:rPr>
              <a:t>escogerse</a:t>
            </a:r>
            <a:r>
              <a:rPr lang="es-PE" sz="1650" spc="12" dirty="0">
                <a:ln w="9525" cap="flat" cmpd="sng" algn="ctr">
                  <a:noFill/>
                  <a:prstDash val="solid"/>
                  <a:round/>
                  <a:headEnd type="none" w="med" len="med"/>
                  <a:tailEnd type="none" w="med" len="med"/>
                </a:ln>
                <a:solidFill>
                  <a:srgbClr val="000000"/>
                </a:solidFill>
                <a:latin typeface="Arial"/>
                <a:sym typeface="Wingdings"/>
              </a:rPr>
              <a:t> </a:t>
            </a:r>
            <a:r>
              <a:rPr lang="es-PE" sz="1650" spc="-11" dirty="0">
                <a:ln w="9525" cap="flat" cmpd="sng" algn="ctr">
                  <a:noFill/>
                  <a:prstDash val="solid"/>
                  <a:round/>
                  <a:headEnd type="none" w="med" len="med"/>
                  <a:tailEnd type="none" w="med" len="med"/>
                </a:ln>
                <a:solidFill>
                  <a:srgbClr val="000000"/>
                </a:solidFill>
                <a:latin typeface="Arial"/>
                <a:sym typeface="Wingdings"/>
              </a:rPr>
              <a:t>para</a:t>
            </a:r>
            <a:r>
              <a:rPr lang="es-PE" sz="1650" dirty="0">
                <a:ln w="9525" cap="flat" cmpd="sng" algn="ctr">
                  <a:noFill/>
                  <a:prstDash val="solid"/>
                  <a:round/>
                  <a:headEnd type="none" w="med" len="med"/>
                  <a:tailEnd type="none" w="med" len="med"/>
                </a:ln>
                <a:solidFill>
                  <a:srgbClr val="000000"/>
                </a:solidFill>
                <a:latin typeface="Arial"/>
                <a:sym typeface="Wingdings"/>
              </a:rPr>
              <a:t> producir una</a:t>
            </a:r>
            <a:r>
              <a:rPr lang="es-PE" sz="1650" spc="10" dirty="0">
                <a:ln w="9525" cap="flat" cmpd="sng" algn="ctr">
                  <a:noFill/>
                  <a:prstDash val="solid"/>
                  <a:round/>
                  <a:headEnd type="none" w="med" len="med"/>
                  <a:tailEnd type="none" w="med" len="med"/>
                </a:ln>
                <a:solidFill>
                  <a:srgbClr val="000000"/>
                </a:solidFill>
                <a:latin typeface="Arial"/>
                <a:sym typeface="Wingdings"/>
              </a:rPr>
              <a:t> </a:t>
            </a:r>
            <a:r>
              <a:rPr lang="es-PE" sz="1650" spc="-14" dirty="0">
                <a:ln w="9525" cap="flat" cmpd="sng" algn="ctr">
                  <a:noFill/>
                  <a:prstDash val="solid"/>
                  <a:round/>
                  <a:headEnd type="none" w="med" len="med"/>
                  <a:tailEnd type="none" w="med" len="med"/>
                </a:ln>
                <a:solidFill>
                  <a:srgbClr val="000000"/>
                </a:solidFill>
                <a:latin typeface="Arial"/>
                <a:sym typeface="Wingdings"/>
              </a:rPr>
              <a:t>señal</a:t>
            </a:r>
            <a:r>
              <a:rPr lang="es-PE" sz="1650" spc="3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útil</a:t>
            </a:r>
            <a:r>
              <a:rPr lang="es-PE" sz="1650" spc="1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1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las</a:t>
            </a:r>
          </a:p>
          <a:p>
            <a:pPr algn="just" eaLnBrk="0" fontAlgn="auto" hangingPunct="0">
              <a:lnSpc>
                <a:spcPts val="1823"/>
              </a:lnSpc>
              <a:spcBef>
                <a:spcPts val="132"/>
              </a:spcBef>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vibraciones.</a:t>
            </a:r>
          </a:p>
        </p:txBody>
      </p:sp>
      <p:sp>
        <p:nvSpPr>
          <p:cNvPr id="20" name="object 9">
            <a:extLst>
              <a:ext uri="{FF2B5EF4-FFF2-40B4-BE49-F238E27FC236}">
                <a16:creationId xmlns:a16="http://schemas.microsoft.com/office/drawing/2014/main" id="{38D72C70-C462-41EB-81C0-D2B2A9320D2E}"/>
              </a:ext>
            </a:extLst>
          </p:cNvPr>
          <p:cNvSpPr txBox="1"/>
          <p:nvPr>
            <p:custDataLst>
              <p:tags r:id="rId4"/>
            </p:custDataLst>
          </p:nvPr>
        </p:nvSpPr>
        <p:spPr>
          <a:xfrm>
            <a:off x="6239436" y="1946358"/>
            <a:ext cx="5428308" cy="948978"/>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5"/>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La</a:t>
            </a:r>
            <a:r>
              <a:rPr lang="es-PE" sz="1650" spc="106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unidad</a:t>
            </a:r>
            <a:r>
              <a:rPr lang="es-PE" sz="1650" spc="1057"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sísmica,</a:t>
            </a:r>
            <a:r>
              <a:rPr lang="es-PE" sz="1650" spc="107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base</a:t>
            </a:r>
            <a:r>
              <a:rPr lang="es-PE" sz="1650" spc="1055" dirty="0">
                <a:ln w="9525" cap="flat" cmpd="sng" algn="ctr">
                  <a:noFill/>
                  <a:prstDash val="solid"/>
                  <a:round/>
                  <a:headEnd type="none" w="med" len="med"/>
                  <a:tailEnd type="none" w="med" len="med"/>
                </a:ln>
                <a:solidFill>
                  <a:srgbClr val="000000"/>
                </a:solidFill>
                <a:latin typeface="Arial"/>
                <a:sym typeface="Wingdings"/>
              </a:rPr>
              <a:t> </a:t>
            </a:r>
            <a:r>
              <a:rPr lang="es-PE" sz="1650" spc="-15" dirty="0">
                <a:ln w="9525" cap="flat" cmpd="sng" algn="ctr">
                  <a:noFill/>
                  <a:prstDash val="solid"/>
                  <a:round/>
                  <a:headEnd type="none" w="med" len="med"/>
                  <a:tailEnd type="none" w="med" len="med"/>
                </a:ln>
                <a:solidFill>
                  <a:srgbClr val="000000"/>
                </a:solidFill>
                <a:latin typeface="Arial"/>
                <a:sym typeface="Wingdings"/>
              </a:rPr>
              <a:t>de</a:t>
            </a:r>
            <a:r>
              <a:rPr lang="es-PE" sz="1650" spc="1076" dirty="0">
                <a:ln w="9525" cap="flat" cmpd="sng" algn="ctr">
                  <a:noFill/>
                  <a:prstDash val="solid"/>
                  <a:round/>
                  <a:headEnd type="none" w="med" len="med"/>
                  <a:tailEnd type="none" w="med" len="med"/>
                </a:ln>
                <a:solidFill>
                  <a:srgbClr val="000000"/>
                </a:solidFill>
                <a:latin typeface="Arial"/>
                <a:sym typeface="Wingdings"/>
              </a:rPr>
              <a:t> </a:t>
            </a:r>
            <a:r>
              <a:rPr lang="es-PE" sz="1650" spc="-11" dirty="0">
                <a:ln w="9525" cap="flat" cmpd="sng" algn="ctr">
                  <a:noFill/>
                  <a:prstDash val="solid"/>
                  <a:round/>
                  <a:headEnd type="none" w="med" len="med"/>
                  <a:tailEnd type="none" w="med" len="med"/>
                </a:ln>
                <a:solidFill>
                  <a:srgbClr val="000000"/>
                </a:solidFill>
                <a:latin typeface="Arial"/>
                <a:sym typeface="Wingdings"/>
              </a:rPr>
              <a:t>muchos </a:t>
            </a:r>
            <a:r>
              <a:rPr lang="es-PE" sz="1650" dirty="0">
                <a:ln w="9525" cap="flat" cmpd="sng" algn="ctr">
                  <a:noFill/>
                  <a:prstDash val="solid"/>
                  <a:round/>
                  <a:headEnd type="none" w="med" len="med"/>
                  <a:tailEnd type="none" w="med" len="med"/>
                </a:ln>
                <a:solidFill>
                  <a:srgbClr val="000000"/>
                </a:solidFill>
                <a:latin typeface="Arial"/>
                <a:sym typeface="Wingdings"/>
              </a:rPr>
              <a:t>instrumentos</a:t>
            </a:r>
            <a:r>
              <a:rPr lang="es-PE" sz="1650" spc="166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165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vibraciones,</a:t>
            </a:r>
            <a:r>
              <a:rPr lang="es-PE" sz="1650" spc="167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es</a:t>
            </a:r>
            <a:r>
              <a:rPr lang="es-PE" sz="1650" spc="1662"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el</a:t>
            </a:r>
          </a:p>
          <a:p>
            <a:pPr algn="just" eaLnBrk="0" fontAlgn="auto" hangingPunct="0">
              <a:lnSpc>
                <a:spcPts val="1823"/>
              </a:lnSpc>
              <a:spcBef>
                <a:spcPts val="182"/>
              </a:spcBef>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sismómetro,</a:t>
            </a:r>
            <a:r>
              <a:rPr lang="es-PE" sz="1650" spc="18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el</a:t>
            </a:r>
            <a:r>
              <a:rPr lang="es-PE" sz="1650" spc="18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cual</a:t>
            </a:r>
            <a:r>
              <a:rPr lang="es-PE" sz="1650" spc="192"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puede</a:t>
            </a:r>
            <a:r>
              <a:rPr lang="es-PE" sz="1650" spc="200"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ser</a:t>
            </a:r>
            <a:r>
              <a:rPr lang="es-PE" sz="1650" spc="18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llamado</a:t>
            </a:r>
            <a:r>
              <a:rPr lang="es-PE" sz="1650" spc="18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 varias formas,</a:t>
            </a:r>
            <a:r>
              <a:rPr lang="es-PE" sz="1650" spc="-12"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tales</a:t>
            </a:r>
            <a:r>
              <a:rPr lang="es-PE" sz="1650" spc="-10" dirty="0">
                <a:ln w="9525" cap="flat" cmpd="sng" algn="ctr">
                  <a:noFill/>
                  <a:prstDash val="solid"/>
                  <a:round/>
                  <a:headEnd type="none" w="med" len="med"/>
                  <a:tailEnd type="none" w="med" len="med"/>
                </a:ln>
                <a:solidFill>
                  <a:srgbClr val="000000"/>
                </a:solidFill>
                <a:latin typeface="Arial"/>
                <a:sym typeface="Wingdings"/>
              </a:rPr>
              <a:t> como:</a:t>
            </a:r>
          </a:p>
        </p:txBody>
      </p:sp>
      <p:pic>
        <p:nvPicPr>
          <p:cNvPr id="21" name="Imagen 20">
            <a:extLst>
              <a:ext uri="{FF2B5EF4-FFF2-40B4-BE49-F238E27FC236}">
                <a16:creationId xmlns:a16="http://schemas.microsoft.com/office/drawing/2014/main" id="{BD2EF7FF-BE4F-4C69-A770-BDF4854F7D70}"/>
              </a:ext>
            </a:extLst>
          </p:cNvPr>
          <p:cNvPicPr/>
          <p:nvPr/>
        </p:nvPicPr>
        <p:blipFill rotWithShape="1">
          <a:blip r:embed="rId7"/>
          <a:srcRect l="29456" t="28237" r="21860" b="34428"/>
          <a:stretch/>
        </p:blipFill>
        <p:spPr bwMode="auto">
          <a:xfrm>
            <a:off x="6338516" y="3429000"/>
            <a:ext cx="5428308" cy="18920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1636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custDataLst>
              <p:tags r:id="rId1"/>
            </p:custDataLst>
          </p:nvPr>
        </p:nvSpPr>
        <p:spPr>
          <a:xfrm>
            <a:off x="1642222" y="727781"/>
            <a:ext cx="3496448" cy="196849"/>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463"/>
              </a:lnSpc>
              <a:buSzTx/>
              <a:buFontTx/>
              <a:buNone/>
            </a:pPr>
            <a:r>
              <a:rPr lang="es-PE" dirty="0">
                <a:ln w="9525" cap="flat" cmpd="sng" algn="ctr">
                  <a:noFill/>
                  <a:prstDash val="solid"/>
                  <a:round/>
                  <a:headEnd type="none" w="med" len="med"/>
                  <a:tailEnd type="none" w="med" len="med"/>
                </a:ln>
                <a:latin typeface="Arial"/>
                <a:sym typeface="Wingdings"/>
              </a:rPr>
              <a:t>Equipo</a:t>
            </a:r>
            <a:r>
              <a:rPr lang="es-PE" spc="-21" dirty="0">
                <a:ln w="9525" cap="flat" cmpd="sng" algn="ctr">
                  <a:noFill/>
                  <a:prstDash val="solid"/>
                  <a:round/>
                  <a:headEnd type="none" w="med" len="med"/>
                  <a:tailEnd type="none" w="med" len="med"/>
                </a:ln>
                <a:latin typeface="Arial"/>
                <a:sym typeface="Wingdings"/>
              </a:rPr>
              <a:t> </a:t>
            </a:r>
            <a:r>
              <a:rPr lang="es-PE" dirty="0">
                <a:ln w="9525" cap="flat" cmpd="sng" algn="ctr">
                  <a:noFill/>
                  <a:prstDash val="solid"/>
                  <a:round/>
                  <a:headEnd type="none" w="med" len="med"/>
                  <a:tailEnd type="none" w="med" len="med"/>
                </a:ln>
                <a:latin typeface="Arial"/>
                <a:sym typeface="Wingdings"/>
              </a:rPr>
              <a:t>de adquisición</a:t>
            </a:r>
            <a:r>
              <a:rPr lang="es-PE" spc="-20" dirty="0">
                <a:ln w="9525" cap="flat" cmpd="sng" algn="ctr">
                  <a:noFill/>
                  <a:prstDash val="solid"/>
                  <a:round/>
                  <a:headEnd type="none" w="med" len="med"/>
                  <a:tailEnd type="none" w="med" len="med"/>
                </a:ln>
                <a:latin typeface="Arial"/>
                <a:sym typeface="Wingdings"/>
              </a:rPr>
              <a:t> </a:t>
            </a:r>
            <a:r>
              <a:rPr lang="es-PE" dirty="0">
                <a:ln w="9525" cap="flat" cmpd="sng" algn="ctr">
                  <a:noFill/>
                  <a:prstDash val="solid"/>
                  <a:round/>
                  <a:headEnd type="none" w="med" len="med"/>
                  <a:tailEnd type="none" w="med" len="med"/>
                </a:ln>
                <a:latin typeface="Arial"/>
                <a:sym typeface="Wingdings"/>
              </a:rPr>
              <a:t>GSR18</a:t>
            </a:r>
          </a:p>
        </p:txBody>
      </p:sp>
      <p:pic>
        <p:nvPicPr>
          <p:cNvPr id="5" name="Imagen 4"/>
          <p:cNvPicPr>
            <a:picLocks noChangeAspect="1"/>
          </p:cNvPicPr>
          <p:nvPr/>
        </p:nvPicPr>
        <p:blipFill>
          <a:blip r:embed="rId8"/>
          <a:stretch>
            <a:fillRect/>
          </a:stretch>
        </p:blipFill>
        <p:spPr>
          <a:xfrm>
            <a:off x="1329817" y="973848"/>
            <a:ext cx="4300018" cy="2719611"/>
          </a:xfrm>
          <a:prstGeom prst="rect">
            <a:avLst/>
          </a:prstGeom>
        </p:spPr>
      </p:pic>
      <p:sp>
        <p:nvSpPr>
          <p:cNvPr id="6" name="object 8"/>
          <p:cNvSpPr txBox="1"/>
          <p:nvPr>
            <p:custDataLst>
              <p:tags r:id="rId2"/>
            </p:custDataLst>
          </p:nvPr>
        </p:nvSpPr>
        <p:spPr>
          <a:xfrm>
            <a:off x="1222239" y="3841292"/>
            <a:ext cx="4407596" cy="1654299"/>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Estos</a:t>
            </a:r>
            <a:r>
              <a:rPr lang="es-PE" sz="1650" spc="301"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términos</a:t>
            </a:r>
            <a:r>
              <a:rPr lang="es-PE" sz="1650" spc="30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conducen</a:t>
            </a:r>
            <a:r>
              <a:rPr lang="es-PE" sz="1650" spc="30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al</a:t>
            </a:r>
            <a:r>
              <a:rPr lang="es-PE" sz="1650" spc="297"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hecho</a:t>
            </a:r>
            <a:r>
              <a:rPr lang="es-PE" sz="1650" spc="30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a:t>
            </a:r>
            <a:r>
              <a:rPr lang="es-PE" sz="1650" spc="30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 sensibilidad</a:t>
            </a:r>
            <a:r>
              <a:rPr lang="es-PE" sz="1650" spc="1376" dirty="0">
                <a:ln w="9525" cap="flat" cmpd="sng" algn="ctr">
                  <a:noFill/>
                  <a:prstDash val="solid"/>
                  <a:round/>
                  <a:headEnd type="none" w="med" len="med"/>
                  <a:tailEnd type="none" w="med" len="med"/>
                </a:ln>
                <a:solidFill>
                  <a:srgbClr val="000000"/>
                </a:solidFill>
                <a:latin typeface="Arial"/>
                <a:sym typeface="Wingdings"/>
              </a:rPr>
              <a:t> </a:t>
            </a:r>
            <a:r>
              <a:rPr lang="es-PE" sz="1650" spc="-18" dirty="0">
                <a:ln w="9525" cap="flat" cmpd="sng" algn="ctr">
                  <a:noFill/>
                  <a:prstDash val="solid"/>
                  <a:round/>
                  <a:headEnd type="none" w="med" len="med"/>
                  <a:tailEnd type="none" w="med" len="med"/>
                </a:ln>
                <a:solidFill>
                  <a:srgbClr val="000000"/>
                </a:solidFill>
                <a:latin typeface="Arial"/>
                <a:sym typeface="Wingdings"/>
              </a:rPr>
              <a:t>del</a:t>
            </a:r>
            <a:r>
              <a:rPr lang="es-PE" sz="1650" spc="137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sensor</a:t>
            </a:r>
            <a:r>
              <a:rPr lang="es-PE" sz="1650" spc="135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es</a:t>
            </a:r>
            <a:r>
              <a:rPr lang="es-PE" sz="1650" spc="135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constante</a:t>
            </a:r>
          </a:p>
          <a:p>
            <a:pPr algn="just" eaLnBrk="0" fontAlgn="auto" hangingPunct="0">
              <a:lnSpc>
                <a:spcPts val="1823"/>
              </a:lnSpc>
              <a:spcBef>
                <a:spcPts val="134"/>
              </a:spcBef>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respecto</a:t>
            </a:r>
            <a:r>
              <a:rPr lang="es-PE" sz="1650" spc="5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al</a:t>
            </a:r>
            <a:r>
              <a:rPr lang="es-PE" sz="1650" spc="44"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parámetro</a:t>
            </a:r>
            <a:r>
              <a:rPr lang="es-PE" sz="1650" spc="50"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dado</a:t>
            </a:r>
            <a:r>
              <a:rPr lang="es-PE" sz="1650" spc="55" dirty="0">
                <a:ln w="9525" cap="flat" cmpd="sng" algn="ctr">
                  <a:noFill/>
                  <a:prstDash val="solid"/>
                  <a:round/>
                  <a:headEnd type="none" w="med" len="med"/>
                  <a:tailEnd type="none" w="med" len="med"/>
                </a:ln>
                <a:solidFill>
                  <a:srgbClr val="000000"/>
                </a:solidFill>
                <a:latin typeface="Arial"/>
                <a:sym typeface="Wingdings"/>
              </a:rPr>
              <a:t> </a:t>
            </a:r>
            <a:r>
              <a:rPr lang="es-PE" sz="1650" spc="-12" dirty="0">
                <a:ln w="9525" cap="flat" cmpd="sng" algn="ctr">
                  <a:noFill/>
                  <a:prstDash val="solid"/>
                  <a:round/>
                  <a:headEnd type="none" w="med" len="med"/>
                  <a:tailEnd type="none" w="med" len="med"/>
                </a:ln>
                <a:solidFill>
                  <a:srgbClr val="000000"/>
                </a:solidFill>
                <a:latin typeface="Arial"/>
                <a:sym typeface="Wingdings"/>
              </a:rPr>
              <a:t>sobre</a:t>
            </a:r>
            <a:r>
              <a:rPr lang="es-PE" sz="1650" spc="52"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un</a:t>
            </a:r>
            <a:r>
              <a:rPr lang="es-PE" sz="1650" spc="46"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rango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26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frecuencias</a:t>
            </a:r>
            <a:r>
              <a:rPr lang="es-PE" sz="1650" spc="26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del</a:t>
            </a:r>
            <a:r>
              <a:rPr lang="es-PE" sz="1650" spc="273"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movimiento</a:t>
            </a:r>
            <a:r>
              <a:rPr lang="es-PE" sz="1650" spc="27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del</a:t>
            </a:r>
            <a:r>
              <a:rPr lang="es-PE" sz="1650" spc="273"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macizo </a:t>
            </a:r>
            <a:r>
              <a:rPr lang="es-PE" sz="1650" dirty="0">
                <a:ln w="9525" cap="flat" cmpd="sng" algn="ctr">
                  <a:noFill/>
                  <a:prstDash val="solid"/>
                  <a:round/>
                  <a:headEnd type="none" w="med" len="med"/>
                  <a:tailEnd type="none" w="med" len="med"/>
                </a:ln>
                <a:solidFill>
                  <a:srgbClr val="000000"/>
                </a:solidFill>
                <a:latin typeface="Arial"/>
                <a:sym typeface="Wingdings"/>
              </a:rPr>
              <a:t>rocoso,</a:t>
            </a:r>
            <a:r>
              <a:rPr lang="es-PE" sz="1650" spc="75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pero</a:t>
            </a:r>
            <a:r>
              <a:rPr lang="es-PE" sz="1650" spc="738" dirty="0">
                <a:ln w="9525" cap="flat" cmpd="sng" algn="ctr">
                  <a:noFill/>
                  <a:prstDash val="solid"/>
                  <a:round/>
                  <a:headEnd type="none" w="med" len="med"/>
                  <a:tailEnd type="none" w="med" len="med"/>
                </a:ln>
                <a:solidFill>
                  <a:srgbClr val="000000"/>
                </a:solidFill>
                <a:latin typeface="Arial"/>
                <a:sym typeface="Wingdings"/>
              </a:rPr>
              <a:t> </a:t>
            </a:r>
            <a:r>
              <a:rPr lang="es-PE" sz="1650" spc="-18" dirty="0">
                <a:ln w="9525" cap="flat" cmpd="sng" algn="ctr">
                  <a:noFill/>
                  <a:prstDash val="solid"/>
                  <a:round/>
                  <a:headEnd type="none" w="med" len="med"/>
                  <a:tailEnd type="none" w="med" len="med"/>
                </a:ln>
                <a:solidFill>
                  <a:srgbClr val="000000"/>
                </a:solidFill>
                <a:latin typeface="Arial"/>
                <a:sym typeface="Wingdings"/>
              </a:rPr>
              <a:t>no</a:t>
            </a:r>
            <a:r>
              <a:rPr lang="es-PE" sz="1650" spc="76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significa</a:t>
            </a:r>
            <a:r>
              <a:rPr lang="es-PE" sz="1650" spc="75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a:t>
            </a:r>
            <a:r>
              <a:rPr lang="es-PE" sz="1650" spc="742"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no</a:t>
            </a:r>
            <a:r>
              <a:rPr lang="es-PE" sz="1650" spc="753" dirty="0">
                <a:ln w="9525" cap="flat" cmpd="sng" algn="ctr">
                  <a:noFill/>
                  <a:prstDash val="solid"/>
                  <a:round/>
                  <a:headEnd type="none" w="med" len="med"/>
                  <a:tailEnd type="none" w="med" len="med"/>
                </a:ln>
                <a:solidFill>
                  <a:srgbClr val="000000"/>
                </a:solidFill>
                <a:latin typeface="Arial"/>
                <a:sym typeface="Wingdings"/>
              </a:rPr>
              <a:t> </a:t>
            </a:r>
            <a:r>
              <a:rPr lang="es-PE" sz="1650" spc="-12" dirty="0">
                <a:ln w="9525" cap="flat" cmpd="sng" algn="ctr">
                  <a:noFill/>
                  <a:prstDash val="solid"/>
                  <a:round/>
                  <a:headEnd type="none" w="med" len="med"/>
                  <a:tailEnd type="none" w="med" len="med"/>
                </a:ln>
                <a:solidFill>
                  <a:srgbClr val="000000"/>
                </a:solidFill>
                <a:latin typeface="Arial"/>
                <a:sym typeface="Wingdings"/>
              </a:rPr>
              <a:t>haya </a:t>
            </a:r>
            <a:r>
              <a:rPr lang="es-PE" sz="1650" dirty="0">
                <a:ln w="9525" cap="flat" cmpd="sng" algn="ctr">
                  <a:noFill/>
                  <a:prstDash val="solid"/>
                  <a:round/>
                  <a:headEnd type="none" w="med" len="med"/>
                  <a:tailEnd type="none" w="med" len="med"/>
                </a:ln>
                <a:solidFill>
                  <a:srgbClr val="000000"/>
                </a:solidFill>
                <a:latin typeface="Arial"/>
                <a:sym typeface="Wingdings"/>
              </a:rPr>
              <a:t>respuesta</a:t>
            </a:r>
            <a:r>
              <a:rPr lang="es-PE" sz="1650" spc="1577"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instrumental</a:t>
            </a:r>
            <a:r>
              <a:rPr lang="es-PE" sz="1650" spc="158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1569" dirty="0">
                <a:ln w="9525" cap="flat" cmpd="sng" algn="ctr">
                  <a:noFill/>
                  <a:prstDash val="solid"/>
                  <a:round/>
                  <a:headEnd type="none" w="med" len="med"/>
                  <a:tailEnd type="none" w="med" len="med"/>
                </a:ln>
                <a:solidFill>
                  <a:srgbClr val="000000"/>
                </a:solidFill>
                <a:latin typeface="Arial"/>
                <a:sym typeface="Wingdings"/>
              </a:rPr>
              <a:t> </a:t>
            </a:r>
            <a:r>
              <a:rPr lang="es-PE" sz="1650" spc="-15" dirty="0">
                <a:ln w="9525" cap="flat" cmpd="sng" algn="ctr">
                  <a:noFill/>
                  <a:prstDash val="solid"/>
                  <a:round/>
                  <a:headEnd type="none" w="med" len="med"/>
                  <a:tailEnd type="none" w="med" len="med"/>
                </a:ln>
                <a:solidFill>
                  <a:srgbClr val="000000"/>
                </a:solidFill>
                <a:latin typeface="Arial"/>
                <a:sym typeface="Wingdings"/>
              </a:rPr>
              <a:t>los</a:t>
            </a:r>
            <a:r>
              <a:rPr lang="es-PE" sz="1650" spc="158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otros</a:t>
            </a:r>
          </a:p>
          <a:p>
            <a:pPr algn="just" eaLnBrk="0" fontAlgn="auto" hangingPunct="0">
              <a:lnSpc>
                <a:spcPts val="1823"/>
              </a:lnSpc>
              <a:spcBef>
                <a:spcPts val="182"/>
              </a:spcBef>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parámetros</a:t>
            </a:r>
            <a:r>
              <a:rPr lang="es-PE" sz="1650" spc="-2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del</a:t>
            </a:r>
            <a:r>
              <a:rPr lang="es-PE" sz="1650" spc="-1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movimiento.</a:t>
            </a:r>
          </a:p>
        </p:txBody>
      </p:sp>
      <p:sp>
        <p:nvSpPr>
          <p:cNvPr id="7" name="object 9"/>
          <p:cNvSpPr txBox="1"/>
          <p:nvPr>
            <p:custDataLst>
              <p:tags r:id="rId3"/>
            </p:custDataLst>
          </p:nvPr>
        </p:nvSpPr>
        <p:spPr>
          <a:xfrm>
            <a:off x="1142245" y="5653320"/>
            <a:ext cx="4487590" cy="461665"/>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El</a:t>
            </a:r>
            <a:r>
              <a:rPr lang="es-PE" sz="1650" spc="6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tipo</a:t>
            </a:r>
            <a:r>
              <a:rPr lang="es-PE" sz="1650" spc="5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47"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sensor</a:t>
            </a:r>
            <a:r>
              <a:rPr lang="es-PE" sz="1650" spc="60"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que</a:t>
            </a:r>
            <a:r>
              <a:rPr lang="es-PE" sz="1650" spc="4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se</a:t>
            </a:r>
            <a:r>
              <a:rPr lang="es-PE" sz="1650" spc="5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utiliza</a:t>
            </a:r>
            <a:r>
              <a:rPr lang="es-PE" sz="1650" spc="5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depende</a:t>
            </a:r>
            <a:r>
              <a:rPr lang="es-PE" sz="1650" spc="4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 la aplicación </a:t>
            </a:r>
            <a:r>
              <a:rPr lang="es-PE" sz="1650" spc="-15" dirty="0">
                <a:ln w="9525" cap="flat" cmpd="sng" algn="ctr">
                  <a:noFill/>
                  <a:prstDash val="solid"/>
                  <a:round/>
                  <a:headEnd type="none" w="med" len="med"/>
                  <a:tailEnd type="none" w="med" len="med"/>
                </a:ln>
                <a:solidFill>
                  <a:srgbClr val="000000"/>
                </a:solidFill>
                <a:latin typeface="Arial"/>
                <a:sym typeface="Wingdings"/>
              </a:rPr>
              <a:t>particular.</a:t>
            </a:r>
          </a:p>
        </p:txBody>
      </p:sp>
      <p:sp>
        <p:nvSpPr>
          <p:cNvPr id="8" name="Título 1">
            <a:extLst>
              <a:ext uri="{FF2B5EF4-FFF2-40B4-BE49-F238E27FC236}">
                <a16:creationId xmlns:a16="http://schemas.microsoft.com/office/drawing/2014/main" id="{5A36F2BD-3512-4592-AD2E-A99845CD20D6}"/>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8. instrumentación</a:t>
            </a:r>
            <a:endParaRPr lang="es-PE" sz="2000" dirty="0">
              <a:solidFill>
                <a:schemeClr val="accent3">
                  <a:lumMod val="75000"/>
                </a:schemeClr>
              </a:solidFill>
            </a:endParaRPr>
          </a:p>
        </p:txBody>
      </p:sp>
      <p:pic>
        <p:nvPicPr>
          <p:cNvPr id="9" name="Imagen 8">
            <a:extLst>
              <a:ext uri="{FF2B5EF4-FFF2-40B4-BE49-F238E27FC236}">
                <a16:creationId xmlns:a16="http://schemas.microsoft.com/office/drawing/2014/main" id="{3252D50C-DA73-4AE6-8245-72B52BF06C1A}"/>
              </a:ext>
            </a:extLst>
          </p:cNvPr>
          <p:cNvPicPr>
            <a:picLocks noChangeAspect="1"/>
          </p:cNvPicPr>
          <p:nvPr/>
        </p:nvPicPr>
        <p:blipFill>
          <a:blip r:embed="rId9"/>
          <a:stretch>
            <a:fillRect/>
          </a:stretch>
        </p:blipFill>
        <p:spPr>
          <a:xfrm>
            <a:off x="6562167" y="2882724"/>
            <a:ext cx="5000204" cy="3146487"/>
          </a:xfrm>
          <a:prstGeom prst="rect">
            <a:avLst/>
          </a:prstGeom>
        </p:spPr>
      </p:pic>
      <p:sp>
        <p:nvSpPr>
          <p:cNvPr id="10" name="object 5">
            <a:extLst>
              <a:ext uri="{FF2B5EF4-FFF2-40B4-BE49-F238E27FC236}">
                <a16:creationId xmlns:a16="http://schemas.microsoft.com/office/drawing/2014/main" id="{B32C11F7-AB94-41E5-BD16-7A9AD488B531}"/>
              </a:ext>
            </a:extLst>
          </p:cNvPr>
          <p:cNvSpPr txBox="1"/>
          <p:nvPr>
            <p:custDataLst>
              <p:tags r:id="rId4"/>
            </p:custDataLst>
          </p:nvPr>
        </p:nvSpPr>
        <p:spPr>
          <a:xfrm>
            <a:off x="6562167" y="973848"/>
            <a:ext cx="5000204" cy="615553"/>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hangingPunct="0">
              <a:lnSpc>
                <a:spcPts val="1648"/>
              </a:lnSpc>
            </a:pPr>
            <a:r>
              <a:rPr lang="es-PE" sz="1500" spc="-27" dirty="0">
                <a:ln w="9525" cap="flat" cmpd="sng" algn="ctr">
                  <a:noFill/>
                  <a:prstDash val="solid"/>
                  <a:round/>
                  <a:headEnd type="none" w="med" len="med"/>
                  <a:tailEnd type="none" w="med" len="med"/>
                </a:ln>
                <a:latin typeface="Arial"/>
                <a:sym typeface="Wingdings"/>
              </a:rPr>
              <a:t>Voladura</a:t>
            </a:r>
            <a:r>
              <a:rPr lang="es-PE" sz="1500" spc="806"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de</a:t>
            </a:r>
            <a:r>
              <a:rPr lang="es-PE" sz="1500" spc="794" dirty="0">
                <a:ln w="9525" cap="flat" cmpd="sng" algn="ctr">
                  <a:noFill/>
                  <a:prstDash val="solid"/>
                  <a:round/>
                  <a:headEnd type="none" w="med" len="med"/>
                  <a:tailEnd type="none" w="med" len="med"/>
                </a:ln>
                <a:latin typeface="Arial"/>
                <a:sym typeface="Wingdings"/>
              </a:rPr>
              <a:t> </a:t>
            </a:r>
            <a:r>
              <a:rPr lang="es-PE" sz="1500" spc="-15" dirty="0">
                <a:ln w="9525" cap="flat" cmpd="sng" algn="ctr">
                  <a:noFill/>
                  <a:prstDash val="solid"/>
                  <a:round/>
                  <a:headEnd type="none" w="med" len="med"/>
                  <a:tailEnd type="none" w="med" len="med"/>
                </a:ln>
                <a:latin typeface="Arial"/>
                <a:sym typeface="Wingdings"/>
              </a:rPr>
              <a:t>rocas</a:t>
            </a:r>
            <a:r>
              <a:rPr lang="es-PE" sz="1500" spc="805" dirty="0">
                <a:ln w="9525" cap="flat" cmpd="sng" algn="ctr">
                  <a:noFill/>
                  <a:prstDash val="solid"/>
                  <a:round/>
                  <a:headEnd type="none" w="med" len="med"/>
                  <a:tailEnd type="none" w="med" len="med"/>
                </a:ln>
                <a:latin typeface="Arial"/>
                <a:sym typeface="Wingdings"/>
              </a:rPr>
              <a:t> </a:t>
            </a:r>
            <a:r>
              <a:rPr lang="es-PE" sz="1500" spc="-18" dirty="0">
                <a:ln w="9525" cap="flat" cmpd="sng" algn="ctr">
                  <a:noFill/>
                  <a:prstDash val="solid"/>
                  <a:round/>
                  <a:headEnd type="none" w="med" len="med"/>
                  <a:tailEnd type="none" w="med" len="med"/>
                </a:ln>
                <a:latin typeface="Arial"/>
                <a:sym typeface="Wingdings"/>
              </a:rPr>
              <a:t>en</a:t>
            </a:r>
            <a:r>
              <a:rPr lang="es-PE" sz="1500" spc="796" dirty="0">
                <a:ln w="9525" cap="flat" cmpd="sng" algn="ctr">
                  <a:noFill/>
                  <a:prstDash val="solid"/>
                  <a:round/>
                  <a:headEnd type="none" w="med" len="med"/>
                  <a:tailEnd type="none" w="med" len="med"/>
                </a:ln>
                <a:latin typeface="Arial"/>
                <a:sym typeface="Wingdings"/>
              </a:rPr>
              <a:t> </a:t>
            </a:r>
            <a:r>
              <a:rPr lang="es-PE" sz="1500" spc="-14" dirty="0">
                <a:ln w="9525" cap="flat" cmpd="sng" algn="ctr">
                  <a:noFill/>
                  <a:prstDash val="solid"/>
                  <a:round/>
                  <a:headEnd type="none" w="med" len="med"/>
                  <a:tailEnd type="none" w="med" len="med"/>
                </a:ln>
                <a:latin typeface="Arial"/>
                <a:sym typeface="Wingdings"/>
              </a:rPr>
              <a:t>minería</a:t>
            </a:r>
            <a:r>
              <a:rPr lang="es-PE" sz="1500" spc="778" dirty="0">
                <a:ln w="9525" cap="flat" cmpd="sng" algn="ctr">
                  <a:noFill/>
                  <a:prstDash val="solid"/>
                  <a:round/>
                  <a:headEnd type="none" w="med" len="med"/>
                  <a:tailEnd type="none" w="med" len="med"/>
                </a:ln>
                <a:latin typeface="Arial"/>
                <a:sym typeface="Wingdings"/>
              </a:rPr>
              <a:t> </a:t>
            </a:r>
            <a:r>
              <a:rPr lang="es-PE" sz="1500" spc="-14" dirty="0">
                <a:ln w="9525" cap="flat" cmpd="sng" algn="ctr">
                  <a:noFill/>
                  <a:prstDash val="solid"/>
                  <a:round/>
                  <a:headEnd type="none" w="med" len="med"/>
                  <a:tailEnd type="none" w="med" len="med"/>
                </a:ln>
                <a:latin typeface="Arial"/>
                <a:sym typeface="Wingdings"/>
              </a:rPr>
              <a:t>subterránea, minería</a:t>
            </a:r>
            <a:r>
              <a:rPr lang="es-PE" sz="1500" spc="-10" dirty="0">
                <a:ln w="9525" cap="flat" cmpd="sng" algn="ctr">
                  <a:noFill/>
                  <a:prstDash val="solid"/>
                  <a:round/>
                  <a:headEnd type="none" w="med" len="med"/>
                  <a:tailEnd type="none" w="med" len="med"/>
                </a:ln>
                <a:latin typeface="Arial"/>
                <a:sym typeface="Wingdings"/>
              </a:rPr>
              <a:t> </a:t>
            </a:r>
            <a:r>
              <a:rPr lang="es-PE" sz="1500" spc="-11" dirty="0">
                <a:ln w="9525" cap="flat" cmpd="sng" algn="ctr">
                  <a:noFill/>
                  <a:prstDash val="solid"/>
                  <a:round/>
                  <a:headEnd type="none" w="med" len="med"/>
                  <a:tailEnd type="none" w="med" len="med"/>
                </a:ln>
                <a:latin typeface="Arial"/>
                <a:sym typeface="Wingdings"/>
              </a:rPr>
              <a:t>superficial, canteras, </a:t>
            </a:r>
            <a:r>
              <a:rPr lang="es-PE" sz="1500" spc="-18" dirty="0">
                <a:ln w="9525" cap="flat" cmpd="sng" algn="ctr">
                  <a:noFill/>
                  <a:prstDash val="solid"/>
                  <a:round/>
                  <a:headEnd type="none" w="med" len="med"/>
                  <a:tailEnd type="none" w="med" len="med"/>
                </a:ln>
                <a:solidFill>
                  <a:srgbClr val="000000"/>
                </a:solidFill>
                <a:latin typeface="Arial"/>
                <a:sym typeface="Wingdings"/>
              </a:rPr>
              <a:t>Obras</a:t>
            </a:r>
            <a:r>
              <a:rPr lang="es-PE" sz="1500" spc="303"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spc="291"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ingeniería</a:t>
            </a:r>
            <a:r>
              <a:rPr lang="es-PE" sz="1500" spc="290" dirty="0">
                <a:ln w="9525" cap="flat" cmpd="sng" algn="ctr">
                  <a:noFill/>
                  <a:prstDash val="solid"/>
                  <a:round/>
                  <a:headEnd type="none" w="med" len="med"/>
                  <a:tailEnd type="none" w="med" len="med"/>
                </a:ln>
                <a:solidFill>
                  <a:srgbClr val="000000"/>
                </a:solidFill>
                <a:latin typeface="Arial"/>
                <a:sym typeface="Wingdings"/>
              </a:rPr>
              <a:t> </a:t>
            </a:r>
            <a:r>
              <a:rPr lang="es-PE" sz="1500" spc="-10" dirty="0">
                <a:ln w="9525" cap="flat" cmpd="sng" algn="ctr">
                  <a:noFill/>
                  <a:prstDash val="solid"/>
                  <a:round/>
                  <a:headEnd type="none" w="med" len="med"/>
                  <a:tailEnd type="none" w="med" len="med"/>
                </a:ln>
                <a:solidFill>
                  <a:srgbClr val="000000"/>
                </a:solidFill>
                <a:latin typeface="Arial"/>
                <a:sym typeface="Wingdings"/>
              </a:rPr>
              <a:t>civil</a:t>
            </a:r>
            <a:r>
              <a:rPr lang="es-PE" sz="1500" spc="291"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donde</a:t>
            </a:r>
            <a:r>
              <a:rPr lang="es-PE" sz="1500" spc="305" dirty="0">
                <a:ln w="9525" cap="flat" cmpd="sng" algn="ctr">
                  <a:noFill/>
                  <a:prstDash val="solid"/>
                  <a:round/>
                  <a:headEnd type="none" w="med" len="med"/>
                  <a:tailEnd type="none" w="med" len="med"/>
                </a:ln>
                <a:solidFill>
                  <a:srgbClr val="000000"/>
                </a:solidFill>
                <a:latin typeface="Arial"/>
                <a:sym typeface="Wingdings"/>
              </a:rPr>
              <a:t> </a:t>
            </a:r>
            <a:r>
              <a:rPr lang="es-PE" sz="1500" spc="-12" dirty="0">
                <a:ln w="9525" cap="flat" cmpd="sng" algn="ctr">
                  <a:noFill/>
                  <a:prstDash val="solid"/>
                  <a:round/>
                  <a:headEnd type="none" w="med" len="med"/>
                  <a:tailEnd type="none" w="med" len="med"/>
                </a:ln>
                <a:solidFill>
                  <a:srgbClr val="000000"/>
                </a:solidFill>
                <a:latin typeface="Arial"/>
                <a:sym typeface="Wingdings"/>
              </a:rPr>
              <a:t>intervienen</a:t>
            </a:r>
            <a:r>
              <a:rPr lang="es-PE" sz="1500" spc="290" dirty="0">
                <a:ln w="9525" cap="flat" cmpd="sng" algn="ctr">
                  <a:noFill/>
                  <a:prstDash val="solid"/>
                  <a:round/>
                  <a:headEnd type="none" w="med" len="med"/>
                  <a:tailEnd type="none" w="med" len="med"/>
                </a:ln>
                <a:solidFill>
                  <a:srgbClr val="000000"/>
                </a:solidFill>
                <a:latin typeface="Arial"/>
                <a:sym typeface="Wingdings"/>
              </a:rPr>
              <a:t> </a:t>
            </a:r>
            <a:r>
              <a:rPr lang="es-PE" sz="1500" dirty="0">
                <a:ln w="9525" cap="flat" cmpd="sng" algn="ctr">
                  <a:noFill/>
                  <a:prstDash val="solid"/>
                  <a:round/>
                  <a:headEnd type="none" w="med" len="med"/>
                  <a:tailEnd type="none" w="med" len="med"/>
                </a:ln>
                <a:solidFill>
                  <a:srgbClr val="000000"/>
                </a:solidFill>
                <a:latin typeface="Arial"/>
                <a:sym typeface="Wingdings"/>
              </a:rPr>
              <a:t>la </a:t>
            </a:r>
            <a:r>
              <a:rPr lang="es-PE" sz="1500" spc="-15" dirty="0">
                <a:ln w="9525" cap="flat" cmpd="sng" algn="ctr">
                  <a:noFill/>
                  <a:prstDash val="solid"/>
                  <a:round/>
                  <a:headEnd type="none" w="med" len="med"/>
                  <a:tailEnd type="none" w="med" len="med"/>
                </a:ln>
                <a:solidFill>
                  <a:srgbClr val="000000"/>
                </a:solidFill>
                <a:latin typeface="Arial"/>
                <a:sym typeface="Wingdings"/>
              </a:rPr>
              <a:t>voladura</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8" dirty="0">
                <a:ln w="9525" cap="flat" cmpd="sng" algn="ctr">
                  <a:noFill/>
                  <a:prstDash val="solid"/>
                  <a:round/>
                  <a:headEnd type="none" w="med" len="med"/>
                  <a:tailEnd type="none" w="med" len="med"/>
                </a:ln>
                <a:solidFill>
                  <a:srgbClr val="000000"/>
                </a:solidFill>
                <a:latin typeface="Arial"/>
                <a:sym typeface="Wingdings"/>
              </a:rPr>
              <a:t>de</a:t>
            </a:r>
            <a:r>
              <a:rPr lang="es-PE" sz="1500" dirty="0">
                <a:ln w="9525" cap="flat" cmpd="sng" algn="ctr">
                  <a:noFill/>
                  <a:prstDash val="solid"/>
                  <a:round/>
                  <a:headEnd type="none" w="med" len="med"/>
                  <a:tailEnd type="none" w="med" len="med"/>
                </a:ln>
                <a:solidFill>
                  <a:srgbClr val="000000"/>
                </a:solidFill>
                <a:latin typeface="Arial"/>
                <a:sym typeface="Wingdings"/>
              </a:rPr>
              <a:t> </a:t>
            </a:r>
            <a:r>
              <a:rPr lang="es-PE" sz="1500" spc="-11" dirty="0">
                <a:ln w="9525" cap="flat" cmpd="sng" algn="ctr">
                  <a:noFill/>
                  <a:prstDash val="solid"/>
                  <a:round/>
                  <a:headEnd type="none" w="med" len="med"/>
                  <a:tailEnd type="none" w="med" len="med"/>
                </a:ln>
                <a:latin typeface="Arial"/>
                <a:sym typeface="Wingdings"/>
              </a:rPr>
              <a:t>rocas,</a:t>
            </a:r>
            <a:r>
              <a:rPr lang="es-PE" sz="1500" spc="-18" dirty="0">
                <a:ln w="9525" cap="flat" cmpd="sng" algn="ctr">
                  <a:noFill/>
                  <a:prstDash val="solid"/>
                  <a:round/>
                  <a:headEnd type="none" w="med" len="med"/>
                  <a:tailEnd type="none" w="med" len="med"/>
                </a:ln>
                <a:latin typeface="Arial"/>
                <a:sym typeface="Wingdings"/>
              </a:rPr>
              <a:t> Trafico </a:t>
            </a:r>
            <a:r>
              <a:rPr lang="es-PE" sz="1500" spc="-23" dirty="0">
                <a:ln w="9525" cap="flat" cmpd="sng" algn="ctr">
                  <a:noFill/>
                  <a:prstDash val="solid"/>
                  <a:round/>
                  <a:headEnd type="none" w="med" len="med"/>
                  <a:tailEnd type="none" w="med" len="med"/>
                </a:ln>
                <a:latin typeface="Arial"/>
                <a:sym typeface="Wingdings"/>
              </a:rPr>
              <a:t>vehicular,</a:t>
            </a:r>
            <a:r>
              <a:rPr lang="es-PE" sz="1500" dirty="0">
                <a:ln w="9525" cap="flat" cmpd="sng" algn="ctr">
                  <a:noFill/>
                  <a:prstDash val="solid"/>
                  <a:round/>
                  <a:headEnd type="none" w="med" len="med"/>
                  <a:tailEnd type="none" w="med" len="med"/>
                </a:ln>
                <a:latin typeface="Arial"/>
                <a:sym typeface="Wingdings"/>
              </a:rPr>
              <a:t> </a:t>
            </a:r>
            <a:r>
              <a:rPr lang="es-PE" sz="1500" spc="-10" dirty="0">
                <a:ln w="9525" cap="flat" cmpd="sng" algn="ctr">
                  <a:noFill/>
                  <a:prstDash val="solid"/>
                  <a:round/>
                  <a:headEnd type="none" w="med" len="med"/>
                  <a:tailEnd type="none" w="med" len="med"/>
                </a:ln>
                <a:latin typeface="Arial"/>
                <a:sym typeface="Wingdings"/>
              </a:rPr>
              <a:t>etc.</a:t>
            </a:r>
          </a:p>
        </p:txBody>
      </p:sp>
      <p:sp>
        <p:nvSpPr>
          <p:cNvPr id="11" name="object 12">
            <a:extLst>
              <a:ext uri="{FF2B5EF4-FFF2-40B4-BE49-F238E27FC236}">
                <a16:creationId xmlns:a16="http://schemas.microsoft.com/office/drawing/2014/main" id="{0DF70132-621D-4256-B188-63181F7CD3D3}"/>
              </a:ext>
            </a:extLst>
          </p:cNvPr>
          <p:cNvSpPr txBox="1"/>
          <p:nvPr>
            <p:custDataLst>
              <p:tags r:id="rId5"/>
            </p:custDataLst>
          </p:nvPr>
        </p:nvSpPr>
        <p:spPr>
          <a:xfrm>
            <a:off x="6562167" y="1720856"/>
            <a:ext cx="5000204" cy="705321"/>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El</a:t>
            </a:r>
            <a:r>
              <a:rPr lang="es-PE" sz="1650" spc="25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objetivo</a:t>
            </a:r>
            <a:r>
              <a:rPr lang="es-PE" sz="1650" spc="24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es</a:t>
            </a:r>
            <a:r>
              <a:rPr lang="es-PE" sz="1650" spc="23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a:t>
            </a:r>
            <a:r>
              <a:rPr lang="es-PE" sz="1650" spc="238"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comparación</a:t>
            </a:r>
            <a:r>
              <a:rPr lang="es-PE" sz="1650" spc="248" dirty="0">
                <a:ln w="9525" cap="flat" cmpd="sng" algn="ctr">
                  <a:noFill/>
                  <a:prstDash val="solid"/>
                  <a:round/>
                  <a:headEnd type="none" w="med" len="med"/>
                  <a:tailEnd type="none" w="med" len="med"/>
                </a:ln>
                <a:solidFill>
                  <a:srgbClr val="000000"/>
                </a:solidFill>
                <a:latin typeface="Arial"/>
                <a:sym typeface="Wingdings"/>
              </a:rPr>
              <a:t> </a:t>
            </a:r>
            <a:r>
              <a:rPr lang="es-PE" sz="1650" spc="-15" dirty="0">
                <a:ln w="9525" cap="flat" cmpd="sng" algn="ctr">
                  <a:noFill/>
                  <a:prstDash val="solid"/>
                  <a:round/>
                  <a:headEnd type="none" w="med" len="med"/>
                  <a:tailEnd type="none" w="med" len="med"/>
                </a:ln>
                <a:solidFill>
                  <a:srgbClr val="000000"/>
                </a:solidFill>
                <a:latin typeface="Arial"/>
                <a:sym typeface="Wingdings"/>
              </a:rPr>
              <a:t>con</a:t>
            </a:r>
            <a:r>
              <a:rPr lang="es-PE" sz="1650" spc="250"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normas </a:t>
            </a:r>
            <a:r>
              <a:rPr lang="es-PE" sz="1650" dirty="0">
                <a:ln w="9525" cap="flat" cmpd="sng" algn="ctr">
                  <a:noFill/>
                  <a:prstDash val="solid"/>
                  <a:round/>
                  <a:headEnd type="none" w="med" len="med"/>
                  <a:tailEnd type="none" w="med" len="med"/>
                </a:ln>
                <a:solidFill>
                  <a:srgbClr val="000000"/>
                </a:solidFill>
                <a:latin typeface="Arial"/>
                <a:sym typeface="Wingdings"/>
              </a:rPr>
              <a:t>internacionales,</a:t>
            </a:r>
            <a:r>
              <a:rPr lang="es-PE" sz="1650" spc="18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las</a:t>
            </a:r>
            <a:r>
              <a:rPr lang="es-PE" sz="1650" spc="20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cuales</a:t>
            </a:r>
            <a:r>
              <a:rPr lang="es-PE" sz="1650" spc="205"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plantean</a:t>
            </a:r>
            <a:r>
              <a:rPr lang="es-PE" sz="1650" spc="19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el</a:t>
            </a:r>
            <a:r>
              <a:rPr lang="es-PE" sz="1650" spc="202" dirty="0">
                <a:ln w="9525" cap="flat" cmpd="sng" algn="ctr">
                  <a:noFill/>
                  <a:prstDash val="solid"/>
                  <a:round/>
                  <a:headEnd type="none" w="med" len="med"/>
                  <a:tailEnd type="none" w="med" len="med"/>
                </a:ln>
                <a:solidFill>
                  <a:srgbClr val="000000"/>
                </a:solidFill>
                <a:latin typeface="Arial"/>
                <a:sym typeface="Wingdings"/>
              </a:rPr>
              <a:t> </a:t>
            </a:r>
            <a:r>
              <a:rPr lang="es-PE" sz="1650" spc="-14" dirty="0">
                <a:ln w="9525" cap="flat" cmpd="sng" algn="ctr">
                  <a:noFill/>
                  <a:prstDash val="solid"/>
                  <a:round/>
                  <a:headEnd type="none" w="med" len="med"/>
                  <a:tailEnd type="none" w="med" len="med"/>
                </a:ln>
                <a:solidFill>
                  <a:srgbClr val="000000"/>
                </a:solidFill>
                <a:latin typeface="Arial"/>
                <a:sym typeface="Wingdings"/>
              </a:rPr>
              <a:t>uso</a:t>
            </a:r>
          </a:p>
          <a:p>
            <a:pPr algn="just" eaLnBrk="0" fontAlgn="auto" hangingPunct="0">
              <a:lnSpc>
                <a:spcPts val="1823"/>
              </a:lnSpc>
              <a:spcBef>
                <a:spcPts val="132"/>
              </a:spcBef>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14"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sismómetros</a:t>
            </a:r>
            <a:r>
              <a:rPr lang="es-PE" sz="1650" dirty="0">
                <a:ln w="9525" cap="flat" cmpd="sng" algn="ctr">
                  <a:noFill/>
                  <a:prstDash val="solid"/>
                  <a:round/>
                  <a:headEnd type="none" w="med" len="med"/>
                  <a:tailEnd type="none" w="med" len="med"/>
                </a:ln>
                <a:solidFill>
                  <a:srgbClr val="000000"/>
                </a:solidFill>
                <a:latin typeface="Arial"/>
                <a:sym typeface="Wingdings"/>
              </a:rPr>
              <a:t> de</a:t>
            </a:r>
            <a:r>
              <a:rPr lang="es-PE" sz="1650" spc="-1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velocidad.</a:t>
            </a:r>
          </a:p>
        </p:txBody>
      </p:sp>
      <p:sp>
        <p:nvSpPr>
          <p:cNvPr id="12" name="object 4">
            <a:extLst>
              <a:ext uri="{FF2B5EF4-FFF2-40B4-BE49-F238E27FC236}">
                <a16:creationId xmlns:a16="http://schemas.microsoft.com/office/drawing/2014/main" id="{F584AC00-0ED5-45B4-ABFD-FAAC73B24BDA}"/>
              </a:ext>
            </a:extLst>
          </p:cNvPr>
          <p:cNvSpPr txBox="1"/>
          <p:nvPr>
            <p:custDataLst>
              <p:tags r:id="rId6"/>
            </p:custDataLst>
          </p:nvPr>
        </p:nvSpPr>
        <p:spPr>
          <a:xfrm>
            <a:off x="6562167" y="2556026"/>
            <a:ext cx="4833961" cy="196849"/>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463"/>
              </a:lnSpc>
              <a:buSzTx/>
              <a:buFontTx/>
              <a:buNone/>
            </a:pPr>
            <a:r>
              <a:rPr dirty="0">
                <a:ln w="9525" cap="flat" cmpd="sng" algn="ctr">
                  <a:noFill/>
                  <a:prstDash val="solid"/>
                  <a:round/>
                  <a:headEnd type="none" w="med" len="med"/>
                  <a:tailEnd type="none" w="med" len="med"/>
                </a:ln>
                <a:solidFill>
                  <a:schemeClr val="accent3">
                    <a:lumMod val="75000"/>
                  </a:schemeClr>
                </a:solidFill>
                <a:latin typeface="Arial"/>
                <a:sym typeface="Wingdings"/>
              </a:rPr>
              <a:t>Vibration</a:t>
            </a:r>
            <a:r>
              <a:rPr spc="10" dirty="0">
                <a:ln w="9525" cap="flat" cmpd="sng" algn="ctr">
                  <a:noFill/>
                  <a:prstDash val="solid"/>
                  <a:round/>
                  <a:headEnd type="none" w="med" len="med"/>
                  <a:tailEnd type="none" w="med" len="med"/>
                </a:ln>
                <a:solidFill>
                  <a:schemeClr val="accent3">
                    <a:lumMod val="75000"/>
                  </a:schemeClr>
                </a:solidFill>
                <a:latin typeface="Arial"/>
                <a:sym typeface="Wingdings"/>
              </a:rPr>
              <a:t> </a:t>
            </a:r>
            <a:r>
              <a:rPr dirty="0">
                <a:ln w="9525" cap="flat" cmpd="sng" algn="ctr">
                  <a:noFill/>
                  <a:prstDash val="solid"/>
                  <a:round/>
                  <a:headEnd type="none" w="med" len="med"/>
                  <a:tailEnd type="none" w="med" len="med"/>
                </a:ln>
                <a:solidFill>
                  <a:schemeClr val="accent3">
                    <a:lumMod val="75000"/>
                  </a:schemeClr>
                </a:solidFill>
                <a:latin typeface="Arial"/>
                <a:sym typeface="Wingdings"/>
              </a:rPr>
              <a:t>monitoring at</a:t>
            </a:r>
            <a:r>
              <a:rPr spc="367" dirty="0">
                <a:ln w="9525" cap="flat" cmpd="sng" algn="ctr">
                  <a:noFill/>
                  <a:prstDash val="solid"/>
                  <a:round/>
                  <a:headEnd type="none" w="med" len="med"/>
                  <a:tailEnd type="none" w="med" len="med"/>
                </a:ln>
                <a:solidFill>
                  <a:schemeClr val="accent3">
                    <a:lumMod val="75000"/>
                  </a:schemeClr>
                </a:solidFill>
                <a:latin typeface="Arial"/>
                <a:sym typeface="Wingdings"/>
              </a:rPr>
              <a:t> </a:t>
            </a:r>
            <a:r>
              <a:rPr dirty="0" err="1">
                <a:ln w="9525" cap="flat" cmpd="sng" algn="ctr">
                  <a:noFill/>
                  <a:prstDash val="solid"/>
                  <a:round/>
                  <a:headEnd type="none" w="med" len="med"/>
                  <a:tailEnd type="none" w="med" len="med"/>
                </a:ln>
                <a:solidFill>
                  <a:schemeClr val="accent3">
                    <a:lumMod val="75000"/>
                  </a:schemeClr>
                </a:solidFill>
                <a:latin typeface="Arial"/>
                <a:sym typeface="Wingdings"/>
              </a:rPr>
              <a:t>Nanton</a:t>
            </a:r>
            <a:r>
              <a:rPr dirty="0">
                <a:ln w="9525" cap="flat" cmpd="sng" algn="ctr">
                  <a:noFill/>
                  <a:prstDash val="solid"/>
                  <a:round/>
                  <a:headEnd type="none" w="med" len="med"/>
                  <a:tailEnd type="none" w="med" len="med"/>
                </a:ln>
                <a:solidFill>
                  <a:schemeClr val="accent3">
                    <a:lumMod val="75000"/>
                  </a:schemeClr>
                </a:solidFill>
                <a:latin typeface="Arial"/>
                <a:sym typeface="Wingdings"/>
              </a:rPr>
              <a:t>,</a:t>
            </a:r>
            <a:r>
              <a:rPr spc="-81" dirty="0">
                <a:ln w="9525" cap="flat" cmpd="sng" algn="ctr">
                  <a:noFill/>
                  <a:prstDash val="solid"/>
                  <a:round/>
                  <a:headEnd type="none" w="med" len="med"/>
                  <a:tailEnd type="none" w="med" len="med"/>
                </a:ln>
                <a:solidFill>
                  <a:schemeClr val="accent3">
                    <a:lumMod val="75000"/>
                  </a:schemeClr>
                </a:solidFill>
                <a:latin typeface="Arial"/>
                <a:sym typeface="Wingdings"/>
              </a:rPr>
              <a:t> </a:t>
            </a:r>
            <a:r>
              <a:rPr dirty="0">
                <a:ln w="9525" cap="flat" cmpd="sng" algn="ctr">
                  <a:noFill/>
                  <a:prstDash val="solid"/>
                  <a:round/>
                  <a:headEnd type="none" w="med" len="med"/>
                  <a:tailEnd type="none" w="med" len="med"/>
                </a:ln>
                <a:solidFill>
                  <a:schemeClr val="accent3">
                    <a:lumMod val="75000"/>
                  </a:schemeClr>
                </a:solidFill>
                <a:latin typeface="Arial"/>
                <a:sym typeface="Wingdings"/>
              </a:rPr>
              <a:t>Alberta</a:t>
            </a:r>
          </a:p>
        </p:txBody>
      </p:sp>
    </p:spTree>
    <p:extLst>
      <p:ext uri="{BB962C8B-B14F-4D97-AF65-F5344CB8AC3E}">
        <p14:creationId xmlns:p14="http://schemas.microsoft.com/office/powerpoint/2010/main" val="243094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9D48D5D-0A03-4B9D-AAFC-F4DD6D9AF522}"/>
              </a:ext>
            </a:extLst>
          </p:cNvPr>
          <p:cNvSpPr>
            <a:spLocks noGrp="1"/>
          </p:cNvSpPr>
          <p:nvPr>
            <p:ph type="title"/>
          </p:nvPr>
        </p:nvSpPr>
        <p:spPr>
          <a:xfrm>
            <a:off x="8339328" y="457200"/>
            <a:ext cx="3090672" cy="1197864"/>
          </a:xfrm>
        </p:spPr>
        <p:txBody>
          <a:bodyPr vert="horz" lIns="91440" tIns="45720" rIns="91440" bIns="45720" rtlCol="0" anchor="b">
            <a:normAutofit/>
          </a:bodyPr>
          <a:lstStyle/>
          <a:p>
            <a:r>
              <a:rPr lang="en-US" sz="1900">
                <a:solidFill>
                  <a:schemeClr val="accent1"/>
                </a:solidFill>
              </a:rPr>
              <a:t>INTRODUCCIÓN</a:t>
            </a:r>
          </a:p>
        </p:txBody>
      </p:sp>
      <p:pic>
        <p:nvPicPr>
          <p:cNvPr id="5" name="Imagen 4"/>
          <p:cNvPicPr/>
          <p:nvPr/>
        </p:nvPicPr>
        <p:blipFill rotWithShape="1">
          <a:blip r:embed="rId2"/>
          <a:srcRect l="45685" t="22590" r="20448" b="28153"/>
          <a:stretch/>
        </p:blipFill>
        <p:spPr bwMode="auto">
          <a:xfrm>
            <a:off x="926927" y="828207"/>
            <a:ext cx="5978273" cy="4890905"/>
          </a:xfrm>
          <a:prstGeom prst="rect">
            <a:avLst/>
          </a:prstGeom>
          <a:extLst>
            <a:ext uri="{53640926-AAD7-44D8-BBD7-CCE9431645EC}">
              <a14:shadowObscured xmlns:a14="http://schemas.microsoft.com/office/drawing/2010/main"/>
            </a:ext>
          </a:extLst>
        </p:spPr>
      </p:pic>
      <p:sp>
        <p:nvSpPr>
          <p:cNvPr id="6" name="object 4"/>
          <p:cNvSpPr txBox="1"/>
          <p:nvPr/>
        </p:nvSpPr>
        <p:spPr>
          <a:xfrm>
            <a:off x="8339328" y="1655065"/>
            <a:ext cx="3090672" cy="4224528"/>
          </a:xfrm>
          <a:prstGeom prst="rect">
            <a:avLst/>
          </a:prstGeom>
        </p:spPr>
        <p:txBody>
          <a:bodyPr vert="horz" lIns="91440" tIns="45720" rIns="91440" bIns="45720" rtlCol="0">
            <a:normAutofit/>
          </a:bodyPr>
          <a:lstStyle/>
          <a:p>
            <a:pPr indent="-228600" algn="just" defTabSz="914400">
              <a:lnSpc>
                <a:spcPct val="110000"/>
              </a:lnSpc>
              <a:spcBef>
                <a:spcPts val="700"/>
              </a:spcBef>
              <a:spcAft>
                <a:spcPts val="0"/>
              </a:spcAft>
              <a:buClr>
                <a:schemeClr val="tx2"/>
              </a:buClr>
            </a:pPr>
            <a:r>
              <a:rPr lang="en-US" sz="1600" dirty="0">
                <a:solidFill>
                  <a:schemeClr val="accent6">
                    <a:lumMod val="50000"/>
                  </a:schemeClr>
                </a:solidFill>
              </a:rPr>
              <a:t>E</a:t>
            </a:r>
            <a:r>
              <a:rPr lang="en-US" sz="1600" dirty="0">
                <a:solidFill>
                  <a:schemeClr val="accent6">
                    <a:lumMod val="50000"/>
                  </a:schemeClr>
                </a:solidFill>
                <a:effectLst/>
              </a:rPr>
              <a:t>ste</a:t>
            </a:r>
            <a:r>
              <a:rPr lang="en-US" sz="1600" spc="350" dirty="0">
                <a:solidFill>
                  <a:schemeClr val="accent6">
                    <a:lumMod val="50000"/>
                  </a:schemeClr>
                </a:solidFill>
                <a:effectLst/>
              </a:rPr>
              <a:t> </a:t>
            </a:r>
            <a:r>
              <a:rPr lang="en-US" sz="1600" dirty="0">
                <a:solidFill>
                  <a:schemeClr val="accent6">
                    <a:lumMod val="50000"/>
                  </a:schemeClr>
                </a:solidFill>
                <a:effectLst/>
              </a:rPr>
              <a:t>es</a:t>
            </a:r>
            <a:r>
              <a:rPr lang="en-US" sz="1600" spc="330" dirty="0">
                <a:solidFill>
                  <a:schemeClr val="accent6">
                    <a:lumMod val="50000"/>
                  </a:schemeClr>
                </a:solidFill>
                <a:effectLst/>
              </a:rPr>
              <a:t> </a:t>
            </a:r>
            <a:r>
              <a:rPr lang="en-US" sz="1600" spc="-10" dirty="0">
                <a:solidFill>
                  <a:schemeClr val="accent6">
                    <a:lumMod val="50000"/>
                  </a:schemeClr>
                </a:solidFill>
                <a:effectLst/>
              </a:rPr>
              <a:t>uno</a:t>
            </a:r>
            <a:r>
              <a:rPr lang="en-US" sz="1600" spc="345" dirty="0">
                <a:solidFill>
                  <a:schemeClr val="accent6">
                    <a:lumMod val="50000"/>
                  </a:schemeClr>
                </a:solidFill>
                <a:effectLst/>
              </a:rPr>
              <a:t> </a:t>
            </a:r>
            <a:r>
              <a:rPr lang="en-US" sz="1600" spc="-20" dirty="0">
                <a:solidFill>
                  <a:schemeClr val="accent6">
                    <a:lumMod val="50000"/>
                  </a:schemeClr>
                </a:solidFill>
                <a:effectLst/>
              </a:rPr>
              <a:t>de</a:t>
            </a:r>
            <a:r>
              <a:rPr lang="en-US" sz="1600" spc="350" dirty="0">
                <a:solidFill>
                  <a:schemeClr val="accent6">
                    <a:lumMod val="50000"/>
                  </a:schemeClr>
                </a:solidFill>
                <a:effectLst/>
              </a:rPr>
              <a:t> </a:t>
            </a:r>
            <a:r>
              <a:rPr lang="en-US" sz="1600" dirty="0">
                <a:solidFill>
                  <a:schemeClr val="accent6">
                    <a:lumMod val="50000"/>
                  </a:schemeClr>
                </a:solidFill>
                <a:effectLst/>
              </a:rPr>
              <a:t>los</a:t>
            </a:r>
            <a:r>
              <a:rPr lang="en-US" sz="1600" spc="345" dirty="0">
                <a:solidFill>
                  <a:schemeClr val="accent6">
                    <a:lumMod val="50000"/>
                  </a:schemeClr>
                </a:solidFill>
                <a:effectLst/>
              </a:rPr>
              <a:t> </a:t>
            </a:r>
            <a:r>
              <a:rPr lang="en-US" sz="1600" spc="-10" dirty="0" err="1">
                <a:solidFill>
                  <a:schemeClr val="accent6">
                    <a:lumMod val="50000"/>
                  </a:schemeClr>
                </a:solidFill>
                <a:effectLst/>
              </a:rPr>
              <a:t>más</a:t>
            </a:r>
            <a:r>
              <a:rPr lang="en-US" sz="1600" spc="350" dirty="0">
                <a:solidFill>
                  <a:schemeClr val="accent6">
                    <a:lumMod val="50000"/>
                  </a:schemeClr>
                </a:solidFill>
                <a:effectLst/>
              </a:rPr>
              <a:t> </a:t>
            </a:r>
            <a:r>
              <a:rPr lang="en-US" sz="1600" dirty="0" err="1">
                <a:solidFill>
                  <a:schemeClr val="accent6">
                    <a:lumMod val="50000"/>
                  </a:schemeClr>
                </a:solidFill>
                <a:effectLst/>
              </a:rPr>
              <a:t>difíciles</a:t>
            </a:r>
            <a:r>
              <a:rPr lang="en-US" sz="1600" spc="350" dirty="0">
                <a:solidFill>
                  <a:schemeClr val="accent6">
                    <a:lumMod val="50000"/>
                  </a:schemeClr>
                </a:solidFill>
                <a:effectLst/>
              </a:rPr>
              <a:t> </a:t>
            </a:r>
            <a:r>
              <a:rPr lang="en-US" sz="1600" dirty="0" err="1">
                <a:solidFill>
                  <a:schemeClr val="accent6">
                    <a:lumMod val="50000"/>
                  </a:schemeClr>
                </a:solidFill>
                <a:effectLst/>
              </a:rPr>
              <a:t>problemas</a:t>
            </a:r>
            <a:r>
              <a:rPr lang="en-US" sz="1600" dirty="0">
                <a:solidFill>
                  <a:schemeClr val="accent6">
                    <a:lumMod val="50000"/>
                  </a:schemeClr>
                </a:solidFill>
              </a:rPr>
              <a:t> </a:t>
            </a:r>
            <a:r>
              <a:rPr lang="en-US" sz="1600" dirty="0">
                <a:solidFill>
                  <a:schemeClr val="accent6">
                    <a:lumMod val="50000"/>
                  </a:schemeClr>
                </a:solidFill>
                <a:effectLst/>
              </a:rPr>
              <a:t>que</a:t>
            </a:r>
            <a:r>
              <a:rPr lang="en-US" sz="1600" spc="780" dirty="0">
                <a:solidFill>
                  <a:schemeClr val="accent6">
                    <a:lumMod val="50000"/>
                  </a:schemeClr>
                </a:solidFill>
                <a:effectLst/>
              </a:rPr>
              <a:t> </a:t>
            </a:r>
            <a:r>
              <a:rPr lang="en-US" sz="1600" spc="-10" dirty="0" err="1">
                <a:solidFill>
                  <a:schemeClr val="accent6">
                    <a:lumMod val="50000"/>
                  </a:schemeClr>
                </a:solidFill>
                <a:effectLst/>
              </a:rPr>
              <a:t>enfrentan</a:t>
            </a:r>
            <a:r>
              <a:rPr lang="en-US" sz="1600" spc="780" dirty="0">
                <a:solidFill>
                  <a:schemeClr val="accent6">
                    <a:lumMod val="50000"/>
                  </a:schemeClr>
                </a:solidFill>
                <a:effectLst/>
              </a:rPr>
              <a:t> </a:t>
            </a:r>
            <a:r>
              <a:rPr lang="en-US" sz="1600" dirty="0" err="1">
                <a:solidFill>
                  <a:schemeClr val="accent6">
                    <a:lumMod val="50000"/>
                  </a:schemeClr>
                </a:solidFill>
                <a:effectLst/>
              </a:rPr>
              <a:t>en</a:t>
            </a:r>
            <a:r>
              <a:rPr lang="en-US" sz="1600" spc="775" dirty="0">
                <a:solidFill>
                  <a:schemeClr val="accent6">
                    <a:lumMod val="50000"/>
                  </a:schemeClr>
                </a:solidFill>
                <a:effectLst/>
              </a:rPr>
              <a:t> </a:t>
            </a:r>
            <a:r>
              <a:rPr lang="en-US" sz="1600" spc="-10" dirty="0" err="1">
                <a:solidFill>
                  <a:schemeClr val="accent6">
                    <a:lumMod val="50000"/>
                  </a:schemeClr>
                </a:solidFill>
                <a:effectLst/>
              </a:rPr>
              <a:t>este</a:t>
            </a:r>
            <a:r>
              <a:rPr lang="en-US" sz="1600" spc="780" dirty="0">
                <a:solidFill>
                  <a:schemeClr val="accent6">
                    <a:lumMod val="50000"/>
                  </a:schemeClr>
                </a:solidFill>
                <a:effectLst/>
              </a:rPr>
              <a:t> </a:t>
            </a:r>
            <a:r>
              <a:rPr lang="en-US" sz="1600" spc="-10" dirty="0" err="1">
                <a:solidFill>
                  <a:schemeClr val="accent6">
                    <a:lumMod val="50000"/>
                  </a:schemeClr>
                </a:solidFill>
                <a:effectLst/>
              </a:rPr>
              <a:t>tercer</a:t>
            </a:r>
            <a:r>
              <a:rPr lang="en-US" sz="1600" spc="800" dirty="0">
                <a:solidFill>
                  <a:schemeClr val="accent6">
                    <a:lumMod val="50000"/>
                  </a:schemeClr>
                </a:solidFill>
                <a:effectLst/>
              </a:rPr>
              <a:t> </a:t>
            </a:r>
            <a:r>
              <a:rPr lang="en-US" sz="1600" dirty="0" err="1">
                <a:solidFill>
                  <a:schemeClr val="accent6">
                    <a:lumMod val="50000"/>
                  </a:schemeClr>
                </a:solidFill>
                <a:effectLst/>
              </a:rPr>
              <a:t>milenio</a:t>
            </a:r>
            <a:r>
              <a:rPr lang="en-US" sz="1600" spc="790" dirty="0">
                <a:solidFill>
                  <a:schemeClr val="accent6">
                    <a:lumMod val="50000"/>
                  </a:schemeClr>
                </a:solidFill>
                <a:effectLst/>
              </a:rPr>
              <a:t> </a:t>
            </a:r>
            <a:r>
              <a:rPr lang="en-US" sz="1600" dirty="0">
                <a:solidFill>
                  <a:schemeClr val="accent6">
                    <a:lumMod val="50000"/>
                  </a:schemeClr>
                </a:solidFill>
                <a:effectLst/>
              </a:rPr>
              <a:t>los</a:t>
            </a:r>
            <a:r>
              <a:rPr lang="en-US" sz="1600" dirty="0">
                <a:solidFill>
                  <a:schemeClr val="accent6">
                    <a:lumMod val="50000"/>
                  </a:schemeClr>
                </a:solidFill>
              </a:rPr>
              <a:t>  </a:t>
            </a:r>
            <a:r>
              <a:rPr lang="en-US" sz="1600" spc="-10" dirty="0" err="1">
                <a:solidFill>
                  <a:schemeClr val="accent6">
                    <a:lumMod val="50000"/>
                  </a:schemeClr>
                </a:solidFill>
                <a:effectLst/>
              </a:rPr>
              <a:t>directivos</a:t>
            </a:r>
            <a:r>
              <a:rPr lang="en-US" sz="1600" spc="175" dirty="0">
                <a:solidFill>
                  <a:schemeClr val="accent6">
                    <a:lumMod val="50000"/>
                  </a:schemeClr>
                </a:solidFill>
                <a:effectLst/>
              </a:rPr>
              <a:t> </a:t>
            </a:r>
            <a:r>
              <a:rPr lang="en-US" sz="1600" spc="-10" dirty="0">
                <a:solidFill>
                  <a:schemeClr val="accent6">
                    <a:lumMod val="50000"/>
                  </a:schemeClr>
                </a:solidFill>
                <a:effectLst/>
              </a:rPr>
              <a:t>de</a:t>
            </a:r>
            <a:r>
              <a:rPr lang="en-US" sz="1600" spc="170" dirty="0">
                <a:solidFill>
                  <a:schemeClr val="accent6">
                    <a:lumMod val="50000"/>
                  </a:schemeClr>
                </a:solidFill>
                <a:effectLst/>
              </a:rPr>
              <a:t> </a:t>
            </a:r>
            <a:r>
              <a:rPr lang="en-US" sz="1600" spc="-15" dirty="0">
                <a:solidFill>
                  <a:schemeClr val="accent6">
                    <a:lumMod val="50000"/>
                  </a:schemeClr>
                </a:solidFill>
                <a:effectLst/>
              </a:rPr>
              <a:t>las</a:t>
            </a:r>
            <a:r>
              <a:rPr lang="en-US" sz="1600" spc="175" dirty="0">
                <a:solidFill>
                  <a:schemeClr val="accent6">
                    <a:lumMod val="50000"/>
                  </a:schemeClr>
                </a:solidFill>
                <a:effectLst/>
              </a:rPr>
              <a:t> </a:t>
            </a:r>
            <a:r>
              <a:rPr lang="en-US" sz="1600" spc="-10" dirty="0" err="1">
                <a:solidFill>
                  <a:schemeClr val="accent6">
                    <a:lumMod val="50000"/>
                  </a:schemeClr>
                </a:solidFill>
                <a:effectLst/>
              </a:rPr>
              <a:t>empresas</a:t>
            </a:r>
            <a:r>
              <a:rPr lang="en-US" sz="1600" spc="160" dirty="0">
                <a:solidFill>
                  <a:schemeClr val="accent6">
                    <a:lumMod val="50000"/>
                  </a:schemeClr>
                </a:solidFill>
                <a:effectLst/>
              </a:rPr>
              <a:t> </a:t>
            </a:r>
            <a:r>
              <a:rPr lang="en-US" sz="1600" spc="-10" dirty="0" err="1">
                <a:solidFill>
                  <a:schemeClr val="accent6">
                    <a:lumMod val="50000"/>
                  </a:schemeClr>
                </a:solidFill>
                <a:effectLst/>
              </a:rPr>
              <a:t>mineras</a:t>
            </a:r>
            <a:r>
              <a:rPr lang="en-US" sz="1600" spc="-10" dirty="0">
                <a:solidFill>
                  <a:schemeClr val="accent6">
                    <a:lumMod val="50000"/>
                  </a:schemeClr>
                </a:solidFill>
                <a:effectLst/>
              </a:rPr>
              <a:t>;</a:t>
            </a:r>
            <a:r>
              <a:rPr lang="en-US" sz="1600" spc="165" dirty="0">
                <a:solidFill>
                  <a:schemeClr val="accent6">
                    <a:lumMod val="50000"/>
                  </a:schemeClr>
                </a:solidFill>
                <a:effectLst/>
              </a:rPr>
              <a:t> </a:t>
            </a:r>
            <a:r>
              <a:rPr lang="en-US" sz="1600" dirty="0">
                <a:solidFill>
                  <a:schemeClr val="accent6">
                    <a:lumMod val="50000"/>
                  </a:schemeClr>
                </a:solidFill>
                <a:effectLst/>
              </a:rPr>
              <a:t>tanto </a:t>
            </a:r>
            <a:r>
              <a:rPr lang="en-US" sz="1600" dirty="0" err="1">
                <a:solidFill>
                  <a:schemeClr val="accent6">
                    <a:lumMod val="50000"/>
                  </a:schemeClr>
                </a:solidFill>
                <a:effectLst/>
              </a:rPr>
              <a:t>subterráneas</a:t>
            </a:r>
            <a:r>
              <a:rPr lang="en-US" sz="1600" spc="1570" dirty="0">
                <a:solidFill>
                  <a:schemeClr val="accent6">
                    <a:lumMod val="50000"/>
                  </a:schemeClr>
                </a:solidFill>
                <a:effectLst/>
              </a:rPr>
              <a:t> </a:t>
            </a:r>
            <a:r>
              <a:rPr lang="en-US" sz="1600" spc="-10" dirty="0" err="1">
                <a:solidFill>
                  <a:schemeClr val="accent6">
                    <a:lumMod val="50000"/>
                  </a:schemeClr>
                </a:solidFill>
                <a:effectLst/>
              </a:rPr>
              <a:t>como</a:t>
            </a:r>
            <a:r>
              <a:rPr lang="en-US" sz="1600" spc="1570" dirty="0">
                <a:solidFill>
                  <a:schemeClr val="accent6">
                    <a:lumMod val="50000"/>
                  </a:schemeClr>
                </a:solidFill>
                <a:effectLst/>
              </a:rPr>
              <a:t> </a:t>
            </a:r>
            <a:r>
              <a:rPr lang="en-US" sz="1600" dirty="0" err="1">
                <a:solidFill>
                  <a:schemeClr val="accent6">
                    <a:lumMod val="50000"/>
                  </a:schemeClr>
                </a:solidFill>
                <a:effectLst/>
              </a:rPr>
              <a:t>superficiales</a:t>
            </a:r>
            <a:r>
              <a:rPr lang="en-US" sz="1600" dirty="0">
                <a:solidFill>
                  <a:schemeClr val="accent6">
                    <a:lumMod val="50000"/>
                  </a:schemeClr>
                </a:solidFill>
                <a:effectLst/>
              </a:rPr>
              <a:t>,</a:t>
            </a:r>
            <a:r>
              <a:rPr lang="en-US" sz="1600" spc="1580" dirty="0">
                <a:solidFill>
                  <a:schemeClr val="accent6">
                    <a:lumMod val="50000"/>
                  </a:schemeClr>
                </a:solidFill>
              </a:rPr>
              <a:t> </a:t>
            </a:r>
            <a:r>
              <a:rPr lang="en-US" sz="1600" spc="-10" dirty="0" err="1">
                <a:solidFill>
                  <a:schemeClr val="accent6">
                    <a:lumMod val="50000"/>
                  </a:schemeClr>
                </a:solidFill>
                <a:effectLst/>
              </a:rPr>
              <a:t>así</a:t>
            </a:r>
            <a:r>
              <a:rPr lang="en-US" sz="1600" dirty="0">
                <a:solidFill>
                  <a:schemeClr val="accent6">
                    <a:lumMod val="50000"/>
                  </a:schemeClr>
                </a:solidFill>
              </a:rPr>
              <a:t> </a:t>
            </a:r>
            <a:r>
              <a:rPr lang="en-US" sz="1600" spc="-10" dirty="0" err="1">
                <a:solidFill>
                  <a:schemeClr val="accent6">
                    <a:lumMod val="50000"/>
                  </a:schemeClr>
                </a:solidFill>
                <a:effectLst/>
              </a:rPr>
              <a:t>como</a:t>
            </a:r>
            <a:r>
              <a:rPr lang="en-US" sz="1600" spc="1530" dirty="0">
                <a:solidFill>
                  <a:schemeClr val="accent6">
                    <a:lumMod val="50000"/>
                  </a:schemeClr>
                </a:solidFill>
                <a:effectLst/>
              </a:rPr>
              <a:t> </a:t>
            </a:r>
            <a:r>
              <a:rPr lang="en-US" sz="1600" spc="-10" dirty="0" err="1">
                <a:solidFill>
                  <a:schemeClr val="accent6">
                    <a:lumMod val="50000"/>
                  </a:schemeClr>
                </a:solidFill>
                <a:effectLst/>
              </a:rPr>
              <a:t>también</a:t>
            </a:r>
            <a:r>
              <a:rPr lang="en-US" sz="1600" spc="1515" dirty="0">
                <a:solidFill>
                  <a:schemeClr val="accent6">
                    <a:lumMod val="50000"/>
                  </a:schemeClr>
                </a:solidFill>
              </a:rPr>
              <a:t> </a:t>
            </a:r>
            <a:r>
              <a:rPr lang="en-US" sz="1600" dirty="0">
                <a:solidFill>
                  <a:schemeClr val="accent6">
                    <a:lumMod val="50000"/>
                  </a:schemeClr>
                </a:solidFill>
                <a:effectLst/>
              </a:rPr>
              <a:t>los</a:t>
            </a:r>
            <a:r>
              <a:rPr lang="en-US" sz="1600" spc="1515" dirty="0">
                <a:solidFill>
                  <a:schemeClr val="accent6">
                    <a:lumMod val="50000"/>
                  </a:schemeClr>
                </a:solidFill>
                <a:effectLst/>
              </a:rPr>
              <a:t> </a:t>
            </a:r>
            <a:r>
              <a:rPr lang="en-US" sz="1600" dirty="0" err="1">
                <a:solidFill>
                  <a:schemeClr val="accent6">
                    <a:lumMod val="50000"/>
                  </a:schemeClr>
                </a:solidFill>
                <a:effectLst/>
              </a:rPr>
              <a:t>profesionales</a:t>
            </a:r>
            <a:r>
              <a:rPr lang="en-US" sz="1600" spc="1525" dirty="0">
                <a:solidFill>
                  <a:schemeClr val="accent6">
                    <a:lumMod val="50000"/>
                  </a:schemeClr>
                </a:solidFill>
                <a:effectLst/>
              </a:rPr>
              <a:t> </a:t>
            </a:r>
            <a:r>
              <a:rPr lang="en-US" sz="1600" spc="-25" dirty="0">
                <a:solidFill>
                  <a:schemeClr val="accent6">
                    <a:lumMod val="50000"/>
                  </a:schemeClr>
                </a:solidFill>
                <a:effectLst/>
              </a:rPr>
              <a:t>de</a:t>
            </a:r>
            <a:r>
              <a:rPr lang="en-US" sz="1600" dirty="0">
                <a:solidFill>
                  <a:schemeClr val="accent6">
                    <a:lumMod val="50000"/>
                  </a:schemeClr>
                </a:solidFill>
              </a:rPr>
              <a:t> </a:t>
            </a:r>
            <a:r>
              <a:rPr lang="en-US" sz="1600" dirty="0" err="1">
                <a:solidFill>
                  <a:schemeClr val="accent6">
                    <a:lumMod val="50000"/>
                  </a:schemeClr>
                </a:solidFill>
                <a:effectLst/>
              </a:rPr>
              <a:t>ingeniería</a:t>
            </a:r>
            <a:r>
              <a:rPr lang="en-US" sz="1600" spc="230" dirty="0">
                <a:solidFill>
                  <a:schemeClr val="accent6">
                    <a:lumMod val="50000"/>
                  </a:schemeClr>
                </a:solidFill>
                <a:effectLst/>
              </a:rPr>
              <a:t> </a:t>
            </a:r>
            <a:r>
              <a:rPr lang="en-US" sz="1600" spc="-15" dirty="0">
                <a:solidFill>
                  <a:schemeClr val="accent6">
                    <a:lumMod val="50000"/>
                  </a:schemeClr>
                </a:solidFill>
                <a:effectLst/>
              </a:rPr>
              <a:t>civil</a:t>
            </a:r>
            <a:r>
              <a:rPr lang="en-US" sz="1600" spc="230" dirty="0">
                <a:solidFill>
                  <a:schemeClr val="accent6">
                    <a:lumMod val="50000"/>
                  </a:schemeClr>
                </a:solidFill>
                <a:effectLst/>
              </a:rPr>
              <a:t> </a:t>
            </a:r>
            <a:r>
              <a:rPr lang="en-US" sz="1600" dirty="0" err="1">
                <a:solidFill>
                  <a:schemeClr val="accent6">
                    <a:lumMod val="50000"/>
                  </a:schemeClr>
                </a:solidFill>
                <a:effectLst/>
              </a:rPr>
              <a:t>en</a:t>
            </a:r>
            <a:r>
              <a:rPr lang="en-US" sz="1600" spc="215" dirty="0">
                <a:solidFill>
                  <a:schemeClr val="accent6">
                    <a:lumMod val="50000"/>
                  </a:schemeClr>
                </a:solidFill>
                <a:effectLst/>
              </a:rPr>
              <a:t> </a:t>
            </a:r>
            <a:r>
              <a:rPr lang="en-US" sz="1600" dirty="0">
                <a:solidFill>
                  <a:schemeClr val="accent6">
                    <a:lumMod val="50000"/>
                  </a:schemeClr>
                </a:solidFill>
                <a:effectLst/>
              </a:rPr>
              <a:t>las</a:t>
            </a:r>
            <a:r>
              <a:rPr lang="en-US" sz="1600" spc="215" dirty="0">
                <a:solidFill>
                  <a:schemeClr val="accent6">
                    <a:lumMod val="50000"/>
                  </a:schemeClr>
                </a:solidFill>
                <a:effectLst/>
              </a:rPr>
              <a:t> </a:t>
            </a:r>
            <a:r>
              <a:rPr lang="en-US" sz="1600" spc="-10" dirty="0" err="1">
                <a:solidFill>
                  <a:schemeClr val="accent6">
                    <a:lumMod val="50000"/>
                  </a:schemeClr>
                </a:solidFill>
                <a:effectLst/>
              </a:rPr>
              <a:t>diversas</a:t>
            </a:r>
            <a:r>
              <a:rPr lang="en-US" sz="1600" spc="225" dirty="0">
                <a:solidFill>
                  <a:schemeClr val="accent6">
                    <a:lumMod val="50000"/>
                  </a:schemeClr>
                </a:solidFill>
                <a:effectLst/>
              </a:rPr>
              <a:t> </a:t>
            </a:r>
            <a:r>
              <a:rPr lang="en-US" sz="1600" dirty="0" err="1">
                <a:solidFill>
                  <a:schemeClr val="accent6">
                    <a:lumMod val="50000"/>
                  </a:schemeClr>
                </a:solidFill>
                <a:effectLst/>
              </a:rPr>
              <a:t>obras</a:t>
            </a:r>
            <a:r>
              <a:rPr lang="en-US" sz="1600" dirty="0">
                <a:solidFill>
                  <a:schemeClr val="accent6">
                    <a:lumMod val="50000"/>
                  </a:schemeClr>
                </a:solidFill>
                <a:effectLst/>
              </a:rPr>
              <a:t>,</a:t>
            </a:r>
            <a:r>
              <a:rPr lang="en-US" sz="1600" spc="210" dirty="0">
                <a:solidFill>
                  <a:schemeClr val="accent6">
                    <a:lumMod val="50000"/>
                  </a:schemeClr>
                </a:solidFill>
                <a:effectLst/>
              </a:rPr>
              <a:t> </a:t>
            </a:r>
            <a:r>
              <a:rPr lang="en-US" sz="1600" dirty="0">
                <a:solidFill>
                  <a:schemeClr val="accent6">
                    <a:lumMod val="50000"/>
                  </a:schemeClr>
                </a:solidFill>
                <a:effectLst/>
              </a:rPr>
              <a:t>que </a:t>
            </a:r>
            <a:r>
              <a:rPr lang="en-US" sz="1600" spc="-10" dirty="0" err="1">
                <a:solidFill>
                  <a:schemeClr val="accent6">
                    <a:lumMod val="50000"/>
                  </a:schemeClr>
                </a:solidFill>
                <a:effectLst/>
              </a:rPr>
              <a:t>muchas</a:t>
            </a:r>
            <a:r>
              <a:rPr lang="en-US" sz="1600" spc="665" dirty="0">
                <a:solidFill>
                  <a:schemeClr val="accent6">
                    <a:lumMod val="50000"/>
                  </a:schemeClr>
                </a:solidFill>
                <a:effectLst/>
              </a:rPr>
              <a:t> </a:t>
            </a:r>
            <a:r>
              <a:rPr lang="en-US" sz="1600" spc="-20" dirty="0">
                <a:solidFill>
                  <a:schemeClr val="accent6">
                    <a:lumMod val="50000"/>
                  </a:schemeClr>
                </a:solidFill>
                <a:effectLst/>
              </a:rPr>
              <a:t>de</a:t>
            </a:r>
            <a:r>
              <a:rPr lang="en-US" sz="1600" spc="670" dirty="0">
                <a:solidFill>
                  <a:schemeClr val="accent6">
                    <a:lumMod val="50000"/>
                  </a:schemeClr>
                </a:solidFill>
                <a:effectLst/>
              </a:rPr>
              <a:t> </a:t>
            </a:r>
            <a:r>
              <a:rPr lang="en-US" sz="1600" dirty="0" err="1">
                <a:solidFill>
                  <a:schemeClr val="accent6">
                    <a:lumMod val="50000"/>
                  </a:schemeClr>
                </a:solidFill>
                <a:effectLst/>
              </a:rPr>
              <a:t>ellas</a:t>
            </a:r>
            <a:r>
              <a:rPr lang="en-US" sz="1600" spc="660" dirty="0">
                <a:solidFill>
                  <a:schemeClr val="accent6">
                    <a:lumMod val="50000"/>
                  </a:schemeClr>
                </a:solidFill>
                <a:effectLst/>
              </a:rPr>
              <a:t> </a:t>
            </a:r>
            <a:r>
              <a:rPr lang="en-US" sz="1600" dirty="0">
                <a:solidFill>
                  <a:schemeClr val="accent6">
                    <a:lumMod val="50000"/>
                  </a:schemeClr>
                </a:solidFill>
                <a:effectLst/>
              </a:rPr>
              <a:t>se</a:t>
            </a:r>
            <a:r>
              <a:rPr lang="en-US" sz="1600" spc="660" dirty="0">
                <a:solidFill>
                  <a:schemeClr val="accent6">
                    <a:lumMod val="50000"/>
                  </a:schemeClr>
                </a:solidFill>
                <a:effectLst/>
              </a:rPr>
              <a:t> </a:t>
            </a:r>
            <a:r>
              <a:rPr lang="en-US" sz="1600" dirty="0" err="1">
                <a:solidFill>
                  <a:schemeClr val="accent6">
                    <a:lumMod val="50000"/>
                  </a:schemeClr>
                </a:solidFill>
                <a:effectLst/>
              </a:rPr>
              <a:t>realizan</a:t>
            </a:r>
            <a:r>
              <a:rPr lang="en-US" sz="1600" spc="670" dirty="0">
                <a:solidFill>
                  <a:schemeClr val="accent6">
                    <a:lumMod val="50000"/>
                  </a:schemeClr>
                </a:solidFill>
                <a:effectLst/>
              </a:rPr>
              <a:t> </a:t>
            </a:r>
            <a:r>
              <a:rPr lang="en-US" sz="1600" dirty="0" err="1">
                <a:solidFill>
                  <a:schemeClr val="accent6">
                    <a:lumMod val="50000"/>
                  </a:schemeClr>
                </a:solidFill>
                <a:effectLst/>
              </a:rPr>
              <a:t>en</a:t>
            </a:r>
            <a:r>
              <a:rPr lang="en-US" sz="1600" spc="655" dirty="0">
                <a:solidFill>
                  <a:schemeClr val="accent6">
                    <a:lumMod val="50000"/>
                  </a:schemeClr>
                </a:solidFill>
                <a:effectLst/>
              </a:rPr>
              <a:t> </a:t>
            </a:r>
            <a:r>
              <a:rPr lang="en-US" sz="1600" dirty="0" err="1">
                <a:solidFill>
                  <a:schemeClr val="accent6">
                    <a:lumMod val="50000"/>
                  </a:schemeClr>
                </a:solidFill>
                <a:effectLst/>
              </a:rPr>
              <a:t>ciudades</a:t>
            </a:r>
            <a:r>
              <a:rPr lang="en-US" sz="1600" dirty="0">
                <a:solidFill>
                  <a:schemeClr val="accent6">
                    <a:lumMod val="50000"/>
                  </a:schemeClr>
                </a:solidFill>
              </a:rPr>
              <a:t> </a:t>
            </a:r>
            <a:r>
              <a:rPr lang="en-US" sz="1600" dirty="0" err="1">
                <a:solidFill>
                  <a:schemeClr val="accent6">
                    <a:lumMod val="50000"/>
                  </a:schemeClr>
                </a:solidFill>
                <a:effectLst/>
              </a:rPr>
              <a:t>habitadas</a:t>
            </a:r>
            <a:r>
              <a:rPr lang="en-US" sz="1600" spc="1640" dirty="0">
                <a:solidFill>
                  <a:schemeClr val="accent6">
                    <a:lumMod val="50000"/>
                  </a:schemeClr>
                </a:solidFill>
                <a:effectLst/>
              </a:rPr>
              <a:t> </a:t>
            </a:r>
            <a:r>
              <a:rPr lang="en-US" sz="1600" dirty="0">
                <a:solidFill>
                  <a:schemeClr val="accent6">
                    <a:lumMod val="50000"/>
                  </a:schemeClr>
                </a:solidFill>
                <a:effectLst/>
              </a:rPr>
              <a:t>o</a:t>
            </a:r>
            <a:r>
              <a:rPr lang="en-US" sz="1600" spc="1600" dirty="0">
                <a:solidFill>
                  <a:schemeClr val="accent6">
                    <a:lumMod val="50000"/>
                  </a:schemeClr>
                </a:solidFill>
                <a:effectLst/>
              </a:rPr>
              <a:t> </a:t>
            </a:r>
            <a:r>
              <a:rPr lang="en-US" sz="1600" dirty="0" err="1">
                <a:solidFill>
                  <a:schemeClr val="accent6">
                    <a:lumMod val="50000"/>
                  </a:schemeClr>
                </a:solidFill>
                <a:effectLst/>
              </a:rPr>
              <a:t>en</a:t>
            </a:r>
            <a:r>
              <a:rPr lang="en-US" sz="1600" spc="1625" dirty="0">
                <a:solidFill>
                  <a:schemeClr val="accent6">
                    <a:lumMod val="50000"/>
                  </a:schemeClr>
                </a:solidFill>
                <a:effectLst/>
              </a:rPr>
              <a:t> </a:t>
            </a:r>
            <a:r>
              <a:rPr lang="en-US" sz="1600" spc="-10" dirty="0">
                <a:solidFill>
                  <a:schemeClr val="accent6">
                    <a:lumMod val="50000"/>
                  </a:schemeClr>
                </a:solidFill>
                <a:effectLst/>
              </a:rPr>
              <a:t>zonas</a:t>
            </a:r>
            <a:r>
              <a:rPr lang="en-US" sz="1600" spc="1620" dirty="0">
                <a:solidFill>
                  <a:schemeClr val="accent6">
                    <a:lumMod val="50000"/>
                  </a:schemeClr>
                </a:solidFill>
                <a:effectLst/>
              </a:rPr>
              <a:t> </a:t>
            </a:r>
            <a:r>
              <a:rPr lang="en-US" sz="1600" dirty="0" err="1">
                <a:solidFill>
                  <a:schemeClr val="accent6">
                    <a:lumMod val="50000"/>
                  </a:schemeClr>
                </a:solidFill>
                <a:effectLst/>
              </a:rPr>
              <a:t>agrícolas</a:t>
            </a:r>
            <a:r>
              <a:rPr lang="en-US" sz="1600" spc="1650" dirty="0">
                <a:solidFill>
                  <a:schemeClr val="accent6">
                    <a:lumMod val="50000"/>
                  </a:schemeClr>
                </a:solidFill>
                <a:effectLst/>
              </a:rPr>
              <a:t> </a:t>
            </a:r>
            <a:r>
              <a:rPr lang="en-US" sz="1600" spc="-25" dirty="0">
                <a:solidFill>
                  <a:schemeClr val="accent6">
                    <a:lumMod val="50000"/>
                  </a:schemeClr>
                </a:solidFill>
                <a:effectLst/>
              </a:rPr>
              <a:t>y/o</a:t>
            </a:r>
            <a:r>
              <a:rPr lang="en-US" sz="1600" dirty="0">
                <a:solidFill>
                  <a:schemeClr val="accent6">
                    <a:lumMod val="50000"/>
                  </a:schemeClr>
                </a:solidFill>
              </a:rPr>
              <a:t>  </a:t>
            </a:r>
            <a:r>
              <a:rPr lang="en-US" sz="1600" dirty="0" err="1">
                <a:solidFill>
                  <a:schemeClr val="accent6">
                    <a:lumMod val="50000"/>
                  </a:schemeClr>
                </a:solidFill>
                <a:effectLst/>
              </a:rPr>
              <a:t>ganaderas</a:t>
            </a:r>
            <a:r>
              <a:rPr lang="en-US" sz="1600" dirty="0">
                <a:solidFill>
                  <a:schemeClr val="accent6">
                    <a:lumMod val="50000"/>
                  </a:schemeClr>
                </a:solidFill>
                <a:effectLst/>
              </a:rPr>
              <a:t>.</a:t>
            </a:r>
          </a:p>
        </p:txBody>
      </p:sp>
    </p:spTree>
    <p:extLst>
      <p:ext uri="{BB962C8B-B14F-4D97-AF65-F5344CB8AC3E}">
        <p14:creationId xmlns:p14="http://schemas.microsoft.com/office/powerpoint/2010/main" val="3017777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4"/>
          <p:cNvSpPr txBox="1"/>
          <p:nvPr>
            <p:custDataLst>
              <p:tags r:id="rId1"/>
            </p:custDataLst>
          </p:nvPr>
        </p:nvSpPr>
        <p:spPr>
          <a:xfrm>
            <a:off x="1315857" y="707373"/>
            <a:ext cx="5102872" cy="718145"/>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823"/>
              </a:lnSpc>
              <a:buSzTx/>
              <a:buFontTx/>
              <a:buNone/>
            </a:pPr>
            <a:r>
              <a:rPr lang="es-PE" sz="1650" dirty="0">
                <a:ln w="9525" cap="flat" cmpd="sng" algn="ctr">
                  <a:noFill/>
                  <a:prstDash val="solid"/>
                  <a:round/>
                  <a:headEnd type="none" w="med" len="med"/>
                  <a:tailEnd type="none" w="med" len="med"/>
                </a:ln>
                <a:solidFill>
                  <a:srgbClr val="000000"/>
                </a:solidFill>
                <a:latin typeface="Arial"/>
                <a:sym typeface="Wingdings"/>
              </a:rPr>
              <a:t>Los</a:t>
            </a:r>
            <a:r>
              <a:rPr lang="es-PE" sz="1650" spc="66"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puntos</a:t>
            </a:r>
            <a:r>
              <a:rPr lang="es-PE" sz="1650" spc="64" dirty="0">
                <a:ln w="9525" cap="flat" cmpd="sng" algn="ctr">
                  <a:noFill/>
                  <a:prstDash val="solid"/>
                  <a:round/>
                  <a:headEnd type="none" w="med" len="med"/>
                  <a:tailEnd type="none" w="med" len="med"/>
                </a:ln>
                <a:solidFill>
                  <a:srgbClr val="000000"/>
                </a:solidFill>
                <a:latin typeface="Arial"/>
                <a:sym typeface="Wingdings"/>
              </a:rPr>
              <a:t> </a:t>
            </a:r>
            <a:r>
              <a:rPr lang="es-PE" sz="1650" spc="-18" dirty="0">
                <a:ln w="9525" cap="flat" cmpd="sng" algn="ctr">
                  <a:noFill/>
                  <a:prstDash val="solid"/>
                  <a:round/>
                  <a:headEnd type="none" w="med" len="med"/>
                  <a:tailEnd type="none" w="med" len="med"/>
                </a:ln>
                <a:solidFill>
                  <a:srgbClr val="000000"/>
                </a:solidFill>
                <a:latin typeface="Arial"/>
                <a:sym typeface="Wingdings"/>
              </a:rPr>
              <a:t>de</a:t>
            </a:r>
            <a:r>
              <a:rPr lang="es-PE" sz="1650" spc="6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medición</a:t>
            </a:r>
            <a:r>
              <a:rPr lang="es-PE" sz="1650" spc="87" dirty="0">
                <a:ln w="9525" cap="flat" cmpd="sng" algn="ctr">
                  <a:noFill/>
                  <a:prstDash val="solid"/>
                  <a:round/>
                  <a:headEnd type="none" w="med" len="med"/>
                  <a:tailEnd type="none" w="med" len="med"/>
                </a:ln>
                <a:solidFill>
                  <a:srgbClr val="000000"/>
                </a:solidFill>
                <a:latin typeface="Arial"/>
                <a:sym typeface="Wingdings"/>
              </a:rPr>
              <a:t> </a:t>
            </a:r>
            <a:r>
              <a:rPr lang="es-PE" sz="1650" spc="-10" dirty="0">
                <a:ln w="9525" cap="flat" cmpd="sng" algn="ctr">
                  <a:noFill/>
                  <a:prstDash val="solid"/>
                  <a:round/>
                  <a:headEnd type="none" w="med" len="med"/>
                  <a:tailEnd type="none" w="med" len="med"/>
                </a:ln>
                <a:solidFill>
                  <a:srgbClr val="000000"/>
                </a:solidFill>
                <a:latin typeface="Arial"/>
                <a:sym typeface="Wingdings"/>
              </a:rPr>
              <a:t>recomendados</a:t>
            </a:r>
            <a:r>
              <a:rPr lang="es-PE" sz="1650" spc="8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por las</a:t>
            </a:r>
            <a:r>
              <a:rPr lang="es-PE" sz="1650" spc="378"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normas</a:t>
            </a:r>
            <a:r>
              <a:rPr lang="es-PE" sz="1650" spc="379"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internacionales</a:t>
            </a:r>
            <a:r>
              <a:rPr lang="es-PE" sz="1650" spc="384"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a:t>
            </a:r>
            <a:r>
              <a:rPr lang="es-PE" sz="1650" spc="357"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manejo</a:t>
            </a:r>
            <a:r>
              <a:rPr lang="es-PE" sz="1650" spc="381"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de vibraciones</a:t>
            </a:r>
            <a:r>
              <a:rPr lang="es-PE" sz="1650" spc="-2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pueden</a:t>
            </a:r>
            <a:r>
              <a:rPr lang="es-PE" sz="1650" spc="-23" dirty="0">
                <a:ln w="9525" cap="flat" cmpd="sng" algn="ctr">
                  <a:noFill/>
                  <a:prstDash val="solid"/>
                  <a:round/>
                  <a:headEnd type="none" w="med" len="med"/>
                  <a:tailEnd type="none" w="med" len="med"/>
                </a:ln>
                <a:solidFill>
                  <a:srgbClr val="000000"/>
                </a:solidFill>
                <a:latin typeface="Arial"/>
                <a:sym typeface="Wingdings"/>
              </a:rPr>
              <a:t> </a:t>
            </a:r>
            <a:r>
              <a:rPr lang="es-PE" sz="1650" dirty="0">
                <a:ln w="9525" cap="flat" cmpd="sng" algn="ctr">
                  <a:noFill/>
                  <a:prstDash val="solid"/>
                  <a:round/>
                  <a:headEnd type="none" w="med" len="med"/>
                  <a:tailEnd type="none" w="med" len="med"/>
                </a:ln>
                <a:solidFill>
                  <a:srgbClr val="000000"/>
                </a:solidFill>
                <a:latin typeface="Arial"/>
                <a:sym typeface="Wingdings"/>
              </a:rPr>
              <a:t>mencionarse como:</a:t>
            </a:r>
          </a:p>
        </p:txBody>
      </p:sp>
      <p:pic>
        <p:nvPicPr>
          <p:cNvPr id="9" name="Imagen 8"/>
          <p:cNvPicPr/>
          <p:nvPr/>
        </p:nvPicPr>
        <p:blipFill rotWithShape="1">
          <a:blip r:embed="rId5"/>
          <a:srcRect l="29810" t="39532" r="22037" b="38506"/>
          <a:stretch/>
        </p:blipFill>
        <p:spPr bwMode="auto">
          <a:xfrm>
            <a:off x="1305465" y="1425518"/>
            <a:ext cx="5113264" cy="654294"/>
          </a:xfrm>
          <a:prstGeom prst="rect">
            <a:avLst/>
          </a:prstGeom>
          <a:ln>
            <a:noFill/>
          </a:ln>
          <a:extLst>
            <a:ext uri="{53640926-AAD7-44D8-BBD7-CCE9431645EC}">
              <a14:shadowObscured xmlns:a14="http://schemas.microsoft.com/office/drawing/2010/main"/>
            </a:ext>
          </a:extLst>
        </p:spPr>
      </p:pic>
      <p:pic>
        <p:nvPicPr>
          <p:cNvPr id="10" name="Imagen 9"/>
          <p:cNvPicPr/>
          <p:nvPr/>
        </p:nvPicPr>
        <p:blipFill rotWithShape="1">
          <a:blip r:embed="rId6"/>
          <a:srcRect l="29457" t="32315" r="20625" b="26270"/>
          <a:stretch/>
        </p:blipFill>
        <p:spPr bwMode="auto">
          <a:xfrm>
            <a:off x="1305465" y="2143663"/>
            <a:ext cx="5113264" cy="1457345"/>
          </a:xfrm>
          <a:prstGeom prst="rect">
            <a:avLst/>
          </a:prstGeom>
          <a:ln>
            <a:noFill/>
          </a:ln>
          <a:extLst>
            <a:ext uri="{53640926-AAD7-44D8-BBD7-CCE9431645EC}">
              <a14:shadowObscured xmlns:a14="http://schemas.microsoft.com/office/drawing/2010/main"/>
            </a:ext>
          </a:extLst>
        </p:spPr>
      </p:pic>
      <p:sp>
        <p:nvSpPr>
          <p:cNvPr id="12" name="Título 1">
            <a:extLst>
              <a:ext uri="{FF2B5EF4-FFF2-40B4-BE49-F238E27FC236}">
                <a16:creationId xmlns:a16="http://schemas.microsoft.com/office/drawing/2014/main" id="{DC813F83-61D4-44AB-9511-21627F6644B9}"/>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8. PUNTOS DE MONITOREO</a:t>
            </a:r>
            <a:endParaRPr lang="es-PE" sz="2000" dirty="0">
              <a:solidFill>
                <a:schemeClr val="accent3">
                  <a:lumMod val="75000"/>
                </a:schemeClr>
              </a:solidFill>
            </a:endParaRPr>
          </a:p>
        </p:txBody>
      </p:sp>
      <p:pic>
        <p:nvPicPr>
          <p:cNvPr id="13" name="Imagen 12">
            <a:extLst>
              <a:ext uri="{FF2B5EF4-FFF2-40B4-BE49-F238E27FC236}">
                <a16:creationId xmlns:a16="http://schemas.microsoft.com/office/drawing/2014/main" id="{E9D9C1FC-4911-4A73-B166-1D7CF6FBF043}"/>
              </a:ext>
            </a:extLst>
          </p:cNvPr>
          <p:cNvPicPr>
            <a:picLocks noChangeAspect="1"/>
          </p:cNvPicPr>
          <p:nvPr/>
        </p:nvPicPr>
        <p:blipFill>
          <a:blip r:embed="rId7"/>
          <a:stretch>
            <a:fillRect/>
          </a:stretch>
        </p:blipFill>
        <p:spPr>
          <a:xfrm>
            <a:off x="1305465" y="3664860"/>
            <a:ext cx="5113264" cy="2834230"/>
          </a:xfrm>
          <a:prstGeom prst="rect">
            <a:avLst/>
          </a:prstGeom>
        </p:spPr>
      </p:pic>
      <p:sp>
        <p:nvSpPr>
          <p:cNvPr id="14" name="object 5">
            <a:extLst>
              <a:ext uri="{FF2B5EF4-FFF2-40B4-BE49-F238E27FC236}">
                <a16:creationId xmlns:a16="http://schemas.microsoft.com/office/drawing/2014/main" id="{FC6CB074-EF67-48DE-A316-7D0811B37FE6}"/>
              </a:ext>
            </a:extLst>
          </p:cNvPr>
          <p:cNvSpPr txBox="1"/>
          <p:nvPr>
            <p:custDataLst>
              <p:tags r:id="rId2"/>
            </p:custDataLst>
          </p:nvPr>
        </p:nvSpPr>
        <p:spPr>
          <a:xfrm>
            <a:off x="6767783" y="1181861"/>
            <a:ext cx="4895299" cy="961802"/>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461"/>
              </a:lnSpc>
              <a:buSzTx/>
              <a:buFontTx/>
              <a:buNone/>
            </a:pPr>
            <a:r>
              <a:rPr lang="es-PE" sz="1300" dirty="0">
                <a:ln w="9525" cap="flat" cmpd="sng" algn="ctr">
                  <a:noFill/>
                  <a:prstDash val="solid"/>
                  <a:round/>
                  <a:headEnd type="none" w="med" len="med"/>
                  <a:tailEnd type="none" w="med" len="med"/>
                </a:ln>
                <a:solidFill>
                  <a:srgbClr val="000000"/>
                </a:solidFill>
                <a:latin typeface="Arial"/>
                <a:sym typeface="Wingdings"/>
              </a:rPr>
              <a:t>Generalmente</a:t>
            </a:r>
            <a:r>
              <a:rPr lang="es-PE" sz="1300" spc="9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todos</a:t>
            </a:r>
            <a:r>
              <a:rPr lang="es-PE" sz="1300" spc="8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los</a:t>
            </a:r>
            <a:r>
              <a:rPr lang="es-PE" sz="1300" spc="9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equipos,</a:t>
            </a:r>
            <a:r>
              <a:rPr lang="es-PE" sz="1300" spc="8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como</a:t>
            </a:r>
            <a:r>
              <a:rPr lang="es-PE" sz="1300" spc="8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por</a:t>
            </a:r>
            <a:r>
              <a:rPr lang="es-PE" sz="1300" spc="7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ejemplo</a:t>
            </a:r>
            <a:r>
              <a:rPr lang="es-PE" sz="1300" spc="8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los GSR18</a:t>
            </a:r>
            <a:r>
              <a:rPr lang="es-PE" sz="1300" spc="448"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y</a:t>
            </a:r>
            <a:r>
              <a:rPr lang="es-PE" sz="1300" spc="44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GCR16</a:t>
            </a:r>
            <a:r>
              <a:rPr lang="es-PE" sz="1300" spc="44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constan</a:t>
            </a:r>
            <a:r>
              <a:rPr lang="es-PE" sz="1300" spc="44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45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un</a:t>
            </a:r>
            <a:r>
              <a:rPr lang="es-PE" sz="1300" spc="43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sistema</a:t>
            </a:r>
            <a:r>
              <a:rPr lang="es-PE" sz="1300" spc="45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digital</a:t>
            </a:r>
            <a:r>
              <a:rPr lang="es-PE" sz="1300" spc="43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 registro</a:t>
            </a:r>
            <a:r>
              <a:rPr lang="es-PE" sz="1300" spc="32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autónomo</a:t>
            </a:r>
            <a:r>
              <a:rPr lang="es-PE" sz="1300" spc="33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y</a:t>
            </a:r>
            <a:r>
              <a:rPr lang="es-PE" sz="1300" spc="324"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un</a:t>
            </a:r>
            <a:r>
              <a:rPr lang="es-PE" sz="1300" spc="32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sensor</a:t>
            </a:r>
            <a:r>
              <a:rPr lang="es-PE" sz="1300" spc="32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32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ingeniería</a:t>
            </a:r>
            <a:r>
              <a:rPr lang="es-PE" sz="1300" spc="33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externo con</a:t>
            </a:r>
            <a:r>
              <a:rPr lang="es-PE" sz="1300" spc="18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tres</a:t>
            </a:r>
            <a:r>
              <a:rPr lang="es-PE" sz="1300" spc="18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componentes</a:t>
            </a:r>
            <a:r>
              <a:rPr lang="es-PE" sz="1300" spc="19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ortogonales.</a:t>
            </a:r>
            <a:r>
              <a:rPr lang="es-PE" sz="1300" spc="17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Las</a:t>
            </a:r>
            <a:r>
              <a:rPr lang="es-PE" sz="1300" spc="17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características de</a:t>
            </a:r>
            <a:r>
              <a:rPr lang="es-PE" sz="1300" spc="-1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estos equipos</a:t>
            </a:r>
            <a:r>
              <a:rPr lang="es-PE" sz="1300" spc="-28" dirty="0">
                <a:ln w="9525" cap="flat" cmpd="sng" algn="ctr">
                  <a:noFill/>
                  <a:prstDash val="solid"/>
                  <a:round/>
                  <a:headEnd type="none" w="med" len="med"/>
                  <a:tailEnd type="none" w="med" len="med"/>
                </a:ln>
                <a:solidFill>
                  <a:srgbClr val="000000"/>
                </a:solidFill>
                <a:latin typeface="Arial"/>
                <a:sym typeface="Wingdings"/>
              </a:rPr>
              <a:t> </a:t>
            </a:r>
            <a:r>
              <a:rPr lang="es-PE" sz="1300" spc="10" dirty="0">
                <a:ln w="9525" cap="flat" cmpd="sng" algn="ctr">
                  <a:noFill/>
                  <a:prstDash val="solid"/>
                  <a:round/>
                  <a:headEnd type="none" w="med" len="med"/>
                  <a:tailEnd type="none" w="med" len="med"/>
                </a:ln>
                <a:solidFill>
                  <a:srgbClr val="000000"/>
                </a:solidFill>
                <a:latin typeface="Arial"/>
                <a:sym typeface="Wingdings"/>
              </a:rPr>
              <a:t>se</a:t>
            </a:r>
            <a:r>
              <a:rPr lang="es-PE" sz="1300" dirty="0">
                <a:ln w="9525" cap="flat" cmpd="sng" algn="ctr">
                  <a:noFill/>
                  <a:prstDash val="solid"/>
                  <a:round/>
                  <a:headEnd type="none" w="med" len="med"/>
                  <a:tailEnd type="none" w="med" len="med"/>
                </a:ln>
                <a:solidFill>
                  <a:srgbClr val="000000"/>
                </a:solidFill>
                <a:latin typeface="Arial"/>
                <a:sym typeface="Wingdings"/>
              </a:rPr>
              <a:t> muestran</a:t>
            </a:r>
            <a:r>
              <a:rPr lang="es-PE" sz="1300" spc="-2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a continuación:</a:t>
            </a:r>
          </a:p>
        </p:txBody>
      </p:sp>
      <p:sp>
        <p:nvSpPr>
          <p:cNvPr id="15" name="object 6">
            <a:extLst>
              <a:ext uri="{FF2B5EF4-FFF2-40B4-BE49-F238E27FC236}">
                <a16:creationId xmlns:a16="http://schemas.microsoft.com/office/drawing/2014/main" id="{B866CDEF-852B-4959-AEB5-6313B6854D48}"/>
              </a:ext>
            </a:extLst>
          </p:cNvPr>
          <p:cNvSpPr txBox="1"/>
          <p:nvPr>
            <p:custDataLst>
              <p:tags r:id="rId3"/>
            </p:custDataLst>
          </p:nvPr>
        </p:nvSpPr>
        <p:spPr>
          <a:xfrm>
            <a:off x="6795913" y="2322207"/>
            <a:ext cx="4895299" cy="961802"/>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461"/>
              </a:lnSpc>
              <a:buSzTx/>
              <a:buFontTx/>
              <a:buNone/>
            </a:pPr>
            <a:r>
              <a:rPr lang="es-PE" sz="1400" b="1" dirty="0">
                <a:ln w="9525" cap="flat" cmpd="sng" algn="ctr">
                  <a:noFill/>
                  <a:prstDash val="solid"/>
                  <a:round/>
                  <a:headEnd type="none" w="med" len="med"/>
                  <a:tailEnd type="none" w="med" len="med"/>
                </a:ln>
                <a:latin typeface="Arial"/>
                <a:sym typeface="Wingdings"/>
              </a:rPr>
              <a:t>Equipo</a:t>
            </a:r>
            <a:r>
              <a:rPr lang="es-PE" sz="1400" b="1" spc="559"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de</a:t>
            </a:r>
            <a:r>
              <a:rPr lang="es-PE" sz="1400" b="1" spc="561"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adquisición</a:t>
            </a:r>
            <a:r>
              <a:rPr lang="es-PE" sz="1400" b="1" spc="565" dirty="0">
                <a:ln w="9525" cap="flat" cmpd="sng" algn="ctr">
                  <a:noFill/>
                  <a:prstDash val="solid"/>
                  <a:round/>
                  <a:headEnd type="none" w="med" len="med"/>
                  <a:tailEnd type="none" w="med" len="med"/>
                </a:ln>
                <a:latin typeface="Arial"/>
                <a:sym typeface="Wingdings"/>
              </a:rPr>
              <a:t> </a:t>
            </a:r>
            <a:r>
              <a:rPr lang="es-PE" sz="1400" b="1" dirty="0">
                <a:ln w="9525" cap="flat" cmpd="sng" algn="ctr">
                  <a:noFill/>
                  <a:prstDash val="solid"/>
                  <a:round/>
                  <a:headEnd type="none" w="med" len="med"/>
                  <a:tailEnd type="none" w="med" len="med"/>
                </a:ln>
                <a:latin typeface="Arial"/>
                <a:sym typeface="Wingdings"/>
              </a:rPr>
              <a:t>GSR18:</a:t>
            </a:r>
            <a:r>
              <a:rPr lang="es-PE" sz="1400" b="1" spc="550" dirty="0">
                <a:ln w="9525" cap="flat" cmpd="sng" algn="ctr">
                  <a:noFill/>
                  <a:prstDash val="solid"/>
                  <a:round/>
                  <a:headEnd type="none" w="med" len="med"/>
                  <a:tailEnd type="none" w="med" len="med"/>
                </a:ln>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Es</a:t>
            </a:r>
            <a:r>
              <a:rPr lang="es-PE" sz="1300" spc="54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un</a:t>
            </a:r>
            <a:r>
              <a:rPr lang="es-PE" sz="1300" spc="538"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equipo</a:t>
            </a:r>
            <a:r>
              <a:rPr lang="es-PE" sz="1300" spc="548"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 adquisición</a:t>
            </a:r>
            <a:r>
              <a:rPr lang="es-PE" sz="1300" spc="31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29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datos</a:t>
            </a:r>
            <a:r>
              <a:rPr lang="es-PE" sz="1300" spc="30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sismológicos</a:t>
            </a:r>
            <a:r>
              <a:rPr lang="es-PE" sz="1300" spc="31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29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18</a:t>
            </a:r>
            <a:r>
              <a:rPr lang="es-PE" sz="1300" spc="29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bits,</a:t>
            </a:r>
            <a:r>
              <a:rPr lang="es-PE" sz="1300" spc="296"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es decir</a:t>
            </a:r>
            <a:r>
              <a:rPr lang="es-PE" sz="1300" spc="20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con</a:t>
            </a:r>
            <a:r>
              <a:rPr lang="es-PE" sz="1300" spc="22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un</a:t>
            </a:r>
            <a:r>
              <a:rPr lang="es-PE" sz="1300" spc="21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rango</a:t>
            </a:r>
            <a:r>
              <a:rPr lang="es-PE" sz="1300" spc="21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entre</a:t>
            </a:r>
            <a:r>
              <a:rPr lang="es-PE" sz="1300" spc="22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4.77E-5</a:t>
            </a:r>
            <a:r>
              <a:rPr lang="es-PE" sz="1300" spc="222"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y</a:t>
            </a:r>
            <a:r>
              <a:rPr lang="es-PE" sz="1300" spc="21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100</a:t>
            </a:r>
            <a:r>
              <a:rPr lang="es-PE" sz="1300" spc="202" dirty="0">
                <a:ln w="9525" cap="flat" cmpd="sng" algn="ctr">
                  <a:noFill/>
                  <a:prstDash val="solid"/>
                  <a:round/>
                  <a:headEnd type="none" w="med" len="med"/>
                  <a:tailEnd type="none" w="med" len="med"/>
                </a:ln>
                <a:solidFill>
                  <a:srgbClr val="000000"/>
                </a:solidFill>
                <a:latin typeface="Arial"/>
                <a:sym typeface="Wingdings"/>
              </a:rPr>
              <a:t> </a:t>
            </a:r>
            <a:r>
              <a:rPr lang="es-PE" sz="1300" spc="14" dirty="0">
                <a:ln w="9525" cap="flat" cmpd="sng" algn="ctr">
                  <a:noFill/>
                  <a:prstDash val="solid"/>
                  <a:round/>
                  <a:headEnd type="none" w="med" len="med"/>
                  <a:tailEnd type="none" w="med" len="med"/>
                </a:ln>
                <a:solidFill>
                  <a:srgbClr val="000000"/>
                </a:solidFill>
                <a:latin typeface="Arial"/>
                <a:sym typeface="Wingdings"/>
              </a:rPr>
              <a:t>mm/s</a:t>
            </a:r>
            <a:r>
              <a:rPr lang="es-PE" sz="1300" spc="20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en 262144</a:t>
            </a:r>
            <a:r>
              <a:rPr lang="es-PE" sz="1300" spc="57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divisiones;</a:t>
            </a:r>
            <a:r>
              <a:rPr lang="es-PE" sz="1300" spc="55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este</a:t>
            </a:r>
            <a:r>
              <a:rPr lang="es-PE" sz="1300" spc="56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sistema</a:t>
            </a:r>
            <a:r>
              <a:rPr lang="es-PE" sz="1300" spc="56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551"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adquisición puede</a:t>
            </a:r>
            <a:r>
              <a:rPr lang="es-PE" sz="1300" spc="115"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ser</a:t>
            </a:r>
            <a:r>
              <a:rPr lang="es-PE" sz="1300" spc="103"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usado</a:t>
            </a:r>
            <a:r>
              <a:rPr lang="es-PE" sz="1300" spc="119"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con</a:t>
            </a:r>
            <a:r>
              <a:rPr lang="es-PE" sz="1300" spc="120"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diferentes</a:t>
            </a:r>
            <a:r>
              <a:rPr lang="es-PE" sz="1300" spc="117"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tipos</a:t>
            </a:r>
            <a:r>
              <a:rPr lang="es-PE" sz="1300" spc="108"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de</a:t>
            </a:r>
            <a:r>
              <a:rPr lang="es-PE" sz="1300" spc="94" dirty="0">
                <a:ln w="9525" cap="flat" cmpd="sng" algn="ctr">
                  <a:noFill/>
                  <a:prstDash val="solid"/>
                  <a:round/>
                  <a:headEnd type="none" w="med" len="med"/>
                  <a:tailEnd type="none" w="med" len="med"/>
                </a:ln>
                <a:solidFill>
                  <a:srgbClr val="000000"/>
                </a:solidFill>
                <a:latin typeface="Arial"/>
                <a:sym typeface="Wingdings"/>
              </a:rPr>
              <a:t> </a:t>
            </a:r>
            <a:r>
              <a:rPr lang="es-PE" sz="1300" dirty="0">
                <a:ln w="9525" cap="flat" cmpd="sng" algn="ctr">
                  <a:noFill/>
                  <a:prstDash val="solid"/>
                  <a:round/>
                  <a:headEnd type="none" w="med" len="med"/>
                  <a:tailEnd type="none" w="med" len="med"/>
                </a:ln>
                <a:solidFill>
                  <a:srgbClr val="000000"/>
                </a:solidFill>
                <a:latin typeface="Arial"/>
                <a:sym typeface="Wingdings"/>
              </a:rPr>
              <a:t>sensores, entre ellos:</a:t>
            </a:r>
          </a:p>
        </p:txBody>
      </p:sp>
      <p:pic>
        <p:nvPicPr>
          <p:cNvPr id="16" name="Imagen 15">
            <a:extLst>
              <a:ext uri="{FF2B5EF4-FFF2-40B4-BE49-F238E27FC236}">
                <a16:creationId xmlns:a16="http://schemas.microsoft.com/office/drawing/2014/main" id="{16AD70FA-9A3F-4632-82F9-7EA53ACD42AB}"/>
              </a:ext>
            </a:extLst>
          </p:cNvPr>
          <p:cNvPicPr>
            <a:picLocks noChangeAspect="1"/>
          </p:cNvPicPr>
          <p:nvPr/>
        </p:nvPicPr>
        <p:blipFill>
          <a:blip r:embed="rId8"/>
          <a:stretch>
            <a:fillRect/>
          </a:stretch>
        </p:blipFill>
        <p:spPr>
          <a:xfrm>
            <a:off x="6767783" y="3284009"/>
            <a:ext cx="4895299" cy="3385731"/>
          </a:xfrm>
          <a:prstGeom prst="rect">
            <a:avLst/>
          </a:prstGeom>
        </p:spPr>
      </p:pic>
    </p:spTree>
    <p:extLst>
      <p:ext uri="{BB962C8B-B14F-4D97-AF65-F5344CB8AC3E}">
        <p14:creationId xmlns:p14="http://schemas.microsoft.com/office/powerpoint/2010/main" val="3750295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5"/>
          <p:cNvSpPr txBox="1"/>
          <p:nvPr>
            <p:custDataLst>
              <p:tags r:id="rId1"/>
            </p:custDataLst>
          </p:nvPr>
        </p:nvSpPr>
        <p:spPr>
          <a:xfrm>
            <a:off x="1305465" y="707373"/>
            <a:ext cx="4499750" cy="1436291"/>
          </a:xfrm>
          <a:prstGeom prst="rect">
            <a:avLst/>
          </a:prstGeom>
          <a:noFill/>
          <a:ln w="9525" cap="flat" cmpd="sng" algn="ctr">
            <a:noFill/>
            <a:prstDash val="solid"/>
            <a:round/>
            <a:headEnd type="none" w="med" len="med"/>
            <a:tailEnd type="none" w="med" len="med"/>
          </a:ln>
        </p:spPr>
        <p:txBody>
          <a:bodyPr wrap="square" lIns="0" tIns="0" rIns="0" bIns="0">
            <a:spAutoFit/>
          </a:bodyPr>
          <a:lstStyle/>
          <a:p>
            <a:pPr marL="285750" indent="-285750" algn="just" eaLnBrk="0" fontAlgn="auto" hangingPunct="0">
              <a:lnSpc>
                <a:spcPts val="1555"/>
              </a:lnSpc>
              <a:buSzTx/>
              <a:buFont typeface="Arial" panose="020B0604020202020204" pitchFamily="34" charset="0"/>
              <a:buChar char="•"/>
            </a:pPr>
            <a:r>
              <a:rPr lang="es-PE" sz="1400" dirty="0">
                <a:ln w="9525" cap="flat" cmpd="sng" algn="ctr">
                  <a:noFill/>
                  <a:prstDash val="solid"/>
                  <a:round/>
                  <a:headEnd type="none" w="med" len="med"/>
                  <a:tailEnd type="none" w="med" len="med"/>
                </a:ln>
                <a:solidFill>
                  <a:srgbClr val="000000"/>
                </a:solidFill>
                <a:latin typeface="Arial"/>
                <a:sym typeface="Wingdings"/>
              </a:rPr>
              <a:t>Sismómetros</a:t>
            </a:r>
          </a:p>
          <a:p>
            <a:pPr marL="285750" indent="-285750" algn="just" eaLnBrk="0" fontAlgn="auto" hangingPunct="0">
              <a:lnSpc>
                <a:spcPts val="1555"/>
              </a:lnSpc>
              <a:buSzTx/>
              <a:buFont typeface="Arial" panose="020B0604020202020204" pitchFamily="34" charset="0"/>
              <a:buChar char="•"/>
            </a:pPr>
            <a:r>
              <a:rPr lang="es-PE" sz="1400" dirty="0">
                <a:ln w="9525" cap="flat" cmpd="sng" algn="ctr">
                  <a:noFill/>
                  <a:prstDash val="solid"/>
                  <a:round/>
                  <a:headEnd type="none" w="med" len="med"/>
                  <a:tailEnd type="none" w="med" len="med"/>
                </a:ln>
                <a:solidFill>
                  <a:srgbClr val="000000"/>
                </a:solidFill>
                <a:latin typeface="Arial"/>
                <a:sym typeface="Wingdings"/>
              </a:rPr>
              <a:t>Acelerómetros</a:t>
            </a:r>
            <a:r>
              <a:rPr lang="es-PE" sz="1400" spc="51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a:t>
            </a:r>
            <a:r>
              <a:rPr lang="es-PE" sz="1400" spc="48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cualquier</a:t>
            </a:r>
            <a:r>
              <a:rPr lang="es-PE" sz="1400" spc="5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sensor</a:t>
            </a:r>
            <a:r>
              <a:rPr lang="es-PE" sz="1400" spc="521"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cuya</a:t>
            </a:r>
            <a:r>
              <a:rPr lang="es-PE" sz="1400" spc="53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salida este</a:t>
            </a:r>
            <a:r>
              <a:rPr lang="es-PE" sz="1400" spc="7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a:t>
            </a:r>
            <a:r>
              <a:rPr lang="es-PE" sz="1400" spc="6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rango</a:t>
            </a:r>
            <a:r>
              <a:rPr lang="es-PE" sz="1400" spc="7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0</a:t>
            </a:r>
            <a:r>
              <a:rPr lang="es-PE" sz="1400" spc="6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a:t>
            </a:r>
            <a:r>
              <a:rPr lang="es-PE" sz="1400" spc="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5</a:t>
            </a:r>
            <a:r>
              <a:rPr lang="es-PE" sz="1400" spc="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t>
            </a:r>
            <a:r>
              <a:rPr lang="es-PE" sz="1400" dirty="0" err="1">
                <a:ln w="9525" cap="flat" cmpd="sng" algn="ctr">
                  <a:noFill/>
                  <a:prstDash val="solid"/>
                  <a:round/>
                  <a:headEnd type="none" w="med" len="med"/>
                  <a:tailEnd type="none" w="med" len="med"/>
                </a:ln>
                <a:solidFill>
                  <a:srgbClr val="000000"/>
                </a:solidFill>
                <a:latin typeface="Arial"/>
                <a:sym typeface="Wingdings"/>
              </a:rPr>
              <a:t>Grob</a:t>
            </a:r>
            <a:r>
              <a:rPr lang="es-PE" sz="1400" dirty="0">
                <a:ln w="9525" cap="flat" cmpd="sng" algn="ctr">
                  <a:noFill/>
                  <a:prstDash val="solid"/>
                  <a:round/>
                  <a:headEnd type="none" w="med" len="med"/>
                  <a:tailEnd type="none" w="med" len="med"/>
                </a:ln>
                <a:solidFill>
                  <a:srgbClr val="000000"/>
                </a:solidFill>
                <a:latin typeface="Arial"/>
                <a:sym typeface="Wingdings"/>
              </a:rPr>
              <a:t>,</a:t>
            </a:r>
            <a:r>
              <a:rPr lang="es-PE" sz="1400" spc="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1997);</a:t>
            </a:r>
            <a:r>
              <a:rPr lang="es-PE" sz="1400" spc="5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si</a:t>
            </a:r>
            <a:r>
              <a:rPr lang="es-PE" sz="1400" spc="7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6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salida no</a:t>
            </a:r>
            <a:r>
              <a:rPr lang="es-PE" sz="1400" spc="57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esta</a:t>
            </a:r>
            <a:r>
              <a:rPr lang="es-PE" sz="1400" spc="573"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en</a:t>
            </a:r>
            <a:r>
              <a:rPr lang="es-PE" sz="1400" spc="58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a:t>
            </a:r>
            <a:r>
              <a:rPr lang="es-PE" sz="1400" spc="5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intervalo</a:t>
            </a:r>
            <a:r>
              <a:rPr lang="es-PE" sz="1400" spc="586" dirty="0">
                <a:ln w="9525" cap="flat" cmpd="sng" algn="ctr">
                  <a:noFill/>
                  <a:prstDash val="solid"/>
                  <a:round/>
                  <a:headEnd type="none" w="med" len="med"/>
                  <a:tailEnd type="none" w="med" len="med"/>
                </a:ln>
                <a:solidFill>
                  <a:srgbClr val="000000"/>
                </a:solidFill>
                <a:latin typeface="Arial"/>
                <a:sym typeface="Wingdings"/>
              </a:rPr>
              <a:t> </a:t>
            </a:r>
            <a:r>
              <a:rPr lang="es-PE" sz="1400" spc="-15" dirty="0">
                <a:ln w="9525" cap="flat" cmpd="sng" algn="ctr">
                  <a:noFill/>
                  <a:prstDash val="solid"/>
                  <a:round/>
                  <a:headEnd type="none" w="med" len="med"/>
                  <a:tailEnd type="none" w="med" len="med"/>
                </a:ln>
                <a:solidFill>
                  <a:srgbClr val="000000"/>
                </a:solidFill>
                <a:latin typeface="Arial"/>
                <a:sym typeface="Wingdings"/>
              </a:rPr>
              <a:t>se</a:t>
            </a:r>
            <a:r>
              <a:rPr lang="es-PE" sz="1400" spc="58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debe</a:t>
            </a:r>
            <a:r>
              <a:rPr lang="es-PE" sz="1400" spc="58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realizar</a:t>
            </a:r>
            <a:r>
              <a:rPr lang="es-PE" sz="1400" spc="576"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una </a:t>
            </a:r>
            <a:r>
              <a:rPr lang="es-PE" sz="1400" dirty="0">
                <a:ln w="9525" cap="flat" cmpd="sng" algn="ctr">
                  <a:noFill/>
                  <a:prstDash val="solid"/>
                  <a:round/>
                  <a:headEnd type="none" w="med" len="med"/>
                  <a:tailEnd type="none" w="med" len="med"/>
                </a:ln>
                <a:solidFill>
                  <a:srgbClr val="000000"/>
                </a:solidFill>
                <a:latin typeface="Arial"/>
                <a:sym typeface="Wingdings"/>
              </a:rPr>
              <a:t>condicionamiento</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5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4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a:t>
            </a:r>
            <a:r>
              <a:rPr lang="es-PE" sz="1400" spc="4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para</a:t>
            </a:r>
            <a:r>
              <a:rPr lang="es-PE" sz="1400" spc="5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que</a:t>
            </a:r>
            <a:r>
              <a:rPr lang="es-PE" sz="1400" spc="4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los</a:t>
            </a:r>
            <a:r>
              <a:rPr lang="es-PE" sz="1400" spc="4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valores entregados</a:t>
            </a:r>
            <a:r>
              <a:rPr lang="es-PE" sz="1400" spc="678"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por</a:t>
            </a:r>
            <a:r>
              <a:rPr lang="es-PE" sz="1400" spc="67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a:t>
            </a:r>
            <a:r>
              <a:rPr lang="es-PE" sz="1400" spc="65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sensor</a:t>
            </a:r>
            <a:r>
              <a:rPr lang="es-PE" sz="1400" spc="66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estén</a:t>
            </a:r>
            <a:r>
              <a:rPr lang="es-PE" sz="1400" spc="665"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en</a:t>
            </a:r>
            <a:r>
              <a:rPr lang="es-PE" sz="1400" spc="67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a:t>
            </a:r>
            <a:r>
              <a:rPr lang="es-PE" sz="1400" spc="6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rango mencionado.</a:t>
            </a:r>
          </a:p>
        </p:txBody>
      </p:sp>
      <p:sp>
        <p:nvSpPr>
          <p:cNvPr id="7" name="object 6"/>
          <p:cNvSpPr txBox="1"/>
          <p:nvPr>
            <p:custDataLst>
              <p:tags r:id="rId2"/>
            </p:custDataLst>
          </p:nvPr>
        </p:nvSpPr>
        <p:spPr>
          <a:xfrm>
            <a:off x="1340372" y="2207606"/>
            <a:ext cx="4464843" cy="410369"/>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000000"/>
                </a:solidFill>
                <a:latin typeface="Arial"/>
                <a:sym typeface="Wingdings"/>
              </a:rPr>
              <a:t>Durante</a:t>
            </a:r>
            <a:r>
              <a:rPr lang="es-PE" sz="1400" spc="267"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la</a:t>
            </a:r>
            <a:r>
              <a:rPr lang="es-PE" sz="1400" spc="2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operación</a:t>
            </a:r>
            <a:r>
              <a:rPr lang="es-PE" sz="1400" spc="27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normal</a:t>
            </a:r>
            <a:r>
              <a:rPr lang="es-PE" sz="1400" spc="26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este</a:t>
            </a:r>
            <a:r>
              <a:rPr lang="es-PE" sz="1400" spc="26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equipo</a:t>
            </a:r>
            <a:r>
              <a:rPr lang="es-PE" sz="1400" spc="25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realiza continuamente</a:t>
            </a:r>
            <a:r>
              <a:rPr lang="es-PE" sz="1400" spc="-1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las</a:t>
            </a:r>
            <a:r>
              <a:rPr lang="es-PE" sz="1400" spc="-1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etapas</a:t>
            </a:r>
            <a:r>
              <a:rPr lang="es-PE" sz="1400" spc="-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p>
        </p:txBody>
      </p:sp>
      <p:sp>
        <p:nvSpPr>
          <p:cNvPr id="8" name="object 7"/>
          <p:cNvSpPr txBox="1"/>
          <p:nvPr>
            <p:custDataLst>
              <p:tags r:id="rId3"/>
            </p:custDataLst>
          </p:nvPr>
        </p:nvSpPr>
        <p:spPr>
          <a:xfrm>
            <a:off x="1305465" y="2680036"/>
            <a:ext cx="5723815" cy="641201"/>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FF0000"/>
                </a:solidFill>
                <a:latin typeface="UJJCNT+Wingdings"/>
                <a:cs typeface="UJJCNT+Wingdings"/>
                <a:sym typeface="Wingdings"/>
              </a:rPr>
              <a:t>✓</a:t>
            </a:r>
            <a:r>
              <a:rPr lang="es-PE" sz="1400" dirty="0">
                <a:ln w="9525" cap="flat" cmpd="sng" algn="ctr">
                  <a:noFill/>
                  <a:prstDash val="solid"/>
                  <a:round/>
                  <a:headEnd type="none" w="med" len="med"/>
                  <a:tailEnd type="none" w="med" len="med"/>
                </a:ln>
                <a:solidFill>
                  <a:srgbClr val="000000"/>
                </a:solidFill>
                <a:latin typeface="Arial"/>
                <a:sym typeface="Wingdings"/>
              </a:rPr>
              <a:t>Amplificación,</a:t>
            </a:r>
          </a:p>
          <a:p>
            <a:pPr eaLnBrk="0" fontAlgn="auto" hangingPunct="0">
              <a:lnSpc>
                <a:spcPts val="1555"/>
              </a:lnSpc>
              <a:spcBef>
                <a:spcPts val="50"/>
              </a:spcBef>
              <a:buSzTx/>
              <a:buFontTx/>
              <a:buNone/>
            </a:pPr>
            <a:r>
              <a:rPr lang="es-PE" sz="1400" dirty="0">
                <a:ln w="9525" cap="flat" cmpd="sng" algn="ctr">
                  <a:noFill/>
                  <a:prstDash val="solid"/>
                  <a:round/>
                  <a:headEnd type="none" w="med" len="med"/>
                  <a:tailEnd type="none" w="med" len="med"/>
                </a:ln>
                <a:solidFill>
                  <a:srgbClr val="FF0000"/>
                </a:solidFill>
                <a:latin typeface="UJJCNT+Wingdings"/>
                <a:cs typeface="UJJCNT+Wingdings"/>
                <a:sym typeface="Wingdings"/>
              </a:rPr>
              <a:t>✓</a:t>
            </a:r>
            <a:r>
              <a:rPr lang="es-PE" sz="1400" dirty="0">
                <a:ln w="9525" cap="flat" cmpd="sng" algn="ctr">
                  <a:noFill/>
                  <a:prstDash val="solid"/>
                  <a:round/>
                  <a:headEnd type="none" w="med" len="med"/>
                  <a:tailEnd type="none" w="med" len="med"/>
                </a:ln>
                <a:solidFill>
                  <a:srgbClr val="000000"/>
                </a:solidFill>
                <a:latin typeface="Arial"/>
                <a:sym typeface="Wingdings"/>
              </a:rPr>
              <a:t>Filtrado</a:t>
            </a:r>
            <a:r>
              <a:rPr lang="es-PE" sz="1400" spc="-1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análogo</a:t>
            </a:r>
            <a:r>
              <a:rPr lang="es-PE" sz="1400" spc="-3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a:t>
            </a:r>
          </a:p>
          <a:p>
            <a:pPr eaLnBrk="0" fontAlgn="auto" hangingPunct="0">
              <a:lnSpc>
                <a:spcPts val="1555"/>
              </a:lnSpc>
              <a:spcBef>
                <a:spcPts val="112"/>
              </a:spcBef>
              <a:buSzTx/>
              <a:buFontTx/>
              <a:buNone/>
            </a:pPr>
            <a:r>
              <a:rPr lang="es-PE" sz="1400" dirty="0">
                <a:ln w="9525" cap="flat" cmpd="sng" algn="ctr">
                  <a:noFill/>
                  <a:prstDash val="solid"/>
                  <a:round/>
                  <a:headEnd type="none" w="med" len="med"/>
                  <a:tailEnd type="none" w="med" len="med"/>
                </a:ln>
                <a:solidFill>
                  <a:srgbClr val="FF0000"/>
                </a:solidFill>
                <a:latin typeface="UJJCNT+Wingdings"/>
                <a:cs typeface="UJJCNT+Wingdings"/>
                <a:sym typeface="Wingdings"/>
              </a:rPr>
              <a:t>✓</a:t>
            </a:r>
            <a:r>
              <a:rPr lang="es-PE" sz="1400" dirty="0">
                <a:ln w="9525" cap="flat" cmpd="sng" algn="ctr">
                  <a:noFill/>
                  <a:prstDash val="solid"/>
                  <a:round/>
                  <a:headEnd type="none" w="med" len="med"/>
                  <a:tailEnd type="none" w="med" len="med"/>
                </a:ln>
                <a:solidFill>
                  <a:srgbClr val="000000"/>
                </a:solidFill>
                <a:latin typeface="Arial"/>
                <a:sym typeface="Wingdings"/>
              </a:rPr>
              <a:t>Conversión</a:t>
            </a:r>
            <a:r>
              <a:rPr lang="es-PE" sz="1400" spc="71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digital</a:t>
            </a:r>
            <a:r>
              <a:rPr lang="es-PE" sz="1400" spc="70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del</a:t>
            </a:r>
            <a:r>
              <a:rPr lang="es-PE" sz="1400" spc="70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voltaje</a:t>
            </a:r>
            <a:r>
              <a:rPr lang="es-PE" sz="1400" spc="70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69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salida</a:t>
            </a:r>
            <a:r>
              <a:rPr lang="es-PE" sz="1400" spc="69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del </a:t>
            </a:r>
            <a:r>
              <a:rPr lang="es-PE" sz="1400" spc="-11" dirty="0">
                <a:ln w="9525" cap="flat" cmpd="sng" algn="ctr">
                  <a:noFill/>
                  <a:prstDash val="solid"/>
                  <a:round/>
                  <a:headEnd type="none" w="med" len="med"/>
                  <a:tailEnd type="none" w="med" len="med"/>
                </a:ln>
                <a:solidFill>
                  <a:srgbClr val="000000"/>
                </a:solidFill>
                <a:latin typeface="Arial"/>
                <a:sym typeface="Wingdings"/>
              </a:rPr>
              <a:t>sensor.</a:t>
            </a:r>
          </a:p>
        </p:txBody>
      </p:sp>
      <p:sp>
        <p:nvSpPr>
          <p:cNvPr id="18" name="object 11">
            <a:extLst>
              <a:ext uri="{FF2B5EF4-FFF2-40B4-BE49-F238E27FC236}">
                <a16:creationId xmlns:a16="http://schemas.microsoft.com/office/drawing/2014/main" id="{D74529FC-FDEE-4EF8-9AB4-09C4A046EB54}"/>
              </a:ext>
            </a:extLst>
          </p:cNvPr>
          <p:cNvSpPr txBox="1"/>
          <p:nvPr>
            <p:custDataLst>
              <p:tags r:id="rId4"/>
            </p:custDataLst>
          </p:nvPr>
        </p:nvSpPr>
        <p:spPr>
          <a:xfrm>
            <a:off x="1305465" y="3423480"/>
            <a:ext cx="4464843" cy="820738"/>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000000"/>
                </a:solidFill>
                <a:latin typeface="Arial"/>
                <a:sym typeface="Wingdings"/>
              </a:rPr>
              <a:t>Una</a:t>
            </a:r>
            <a:r>
              <a:rPr lang="es-PE" sz="1400" spc="15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vez</a:t>
            </a:r>
            <a:r>
              <a:rPr lang="es-PE" sz="1400" spc="15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digitalizada</a:t>
            </a:r>
            <a:r>
              <a:rPr lang="es-PE" sz="1400" spc="16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15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a:t>
            </a:r>
            <a:r>
              <a:rPr lang="es-PE" sz="1400" spc="1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esta</a:t>
            </a:r>
            <a:r>
              <a:rPr lang="es-PE" sz="1400" spc="15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a:t>
            </a:r>
            <a:r>
              <a:rPr lang="es-PE" sz="1400" spc="14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guardada</a:t>
            </a:r>
            <a:r>
              <a:rPr lang="es-PE" sz="1400" spc="16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 un</a:t>
            </a:r>
            <a:r>
              <a:rPr lang="es-PE" sz="1400" spc="20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segmento</a:t>
            </a:r>
            <a:r>
              <a:rPr lang="es-PE" sz="1400" spc="21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20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memoria</a:t>
            </a:r>
            <a:r>
              <a:rPr lang="es-PE" sz="1400" spc="22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dedicado</a:t>
            </a:r>
            <a:r>
              <a:rPr lang="es-PE" sz="1400" spc="219"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a:t>
            </a:r>
            <a:r>
              <a:rPr lang="es-PE" sz="1400" spc="200" dirty="0">
                <a:ln w="9525" cap="flat" cmpd="sng" algn="ctr">
                  <a:noFill/>
                  <a:prstDash val="solid"/>
                  <a:round/>
                  <a:headEnd type="none" w="med" len="med"/>
                  <a:tailEnd type="none" w="med" len="med"/>
                </a:ln>
                <a:solidFill>
                  <a:srgbClr val="000000"/>
                </a:solidFill>
                <a:latin typeface="Arial"/>
                <a:sym typeface="Wingdings"/>
              </a:rPr>
              <a:t> </a:t>
            </a:r>
            <a:r>
              <a:rPr lang="es-PE" sz="1400" dirty="0" err="1">
                <a:ln w="9525" cap="flat" cmpd="sng" algn="ctr">
                  <a:noFill/>
                  <a:prstDash val="solid"/>
                  <a:round/>
                  <a:headEnd type="none" w="med" len="med"/>
                  <a:tailEnd type="none" w="med" len="med"/>
                </a:ln>
                <a:solidFill>
                  <a:srgbClr val="000000"/>
                </a:solidFill>
                <a:latin typeface="Arial"/>
                <a:sym typeface="Wingdings"/>
              </a:rPr>
              <a:t>pre-eventos</a:t>
            </a:r>
            <a:r>
              <a:rPr lang="es-PE" sz="1400" dirty="0">
                <a:ln w="9525" cap="flat" cmpd="sng" algn="ctr">
                  <a:noFill/>
                  <a:prstDash val="solid"/>
                  <a:round/>
                  <a:headEnd type="none" w="med" len="med"/>
                  <a:tailEnd type="none" w="med" len="med"/>
                </a:ln>
                <a:solidFill>
                  <a:srgbClr val="000000"/>
                </a:solidFill>
                <a:latin typeface="Arial"/>
                <a:sym typeface="Wingdings"/>
              </a:rPr>
              <a:t>, que posteriormente</a:t>
            </a:r>
            <a:r>
              <a:rPr lang="es-PE" sz="1400" spc="87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mediante</a:t>
            </a:r>
            <a:r>
              <a:rPr lang="es-PE" sz="1400" spc="8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un</a:t>
            </a:r>
            <a:r>
              <a:rPr lang="es-PE" sz="1400" spc="8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algoritmo</a:t>
            </a:r>
            <a:r>
              <a:rPr lang="es-PE" sz="1400" spc="865"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de </a:t>
            </a:r>
            <a:r>
              <a:rPr lang="es-PE" sz="1400" dirty="0">
                <a:ln w="9525" cap="flat" cmpd="sng" algn="ctr">
                  <a:noFill/>
                  <a:prstDash val="solid"/>
                  <a:round/>
                  <a:headEnd type="none" w="med" len="med"/>
                  <a:tailEnd type="none" w="med" len="med"/>
                </a:ln>
                <a:solidFill>
                  <a:srgbClr val="000000"/>
                </a:solidFill>
                <a:latin typeface="Arial"/>
                <a:sym typeface="Wingdings"/>
              </a:rPr>
              <a:t>detección</a:t>
            </a:r>
            <a:r>
              <a:rPr lang="es-PE" sz="1400" spc="-3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es</a:t>
            </a:r>
            <a:r>
              <a:rPr lang="es-PE" sz="1400" spc="-1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clasificada,</a:t>
            </a:r>
            <a:r>
              <a:rPr lang="es-PE" sz="1400" spc="-2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guardada</a:t>
            </a:r>
            <a:r>
              <a:rPr lang="es-PE" sz="1400" spc="-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 borrada.</a:t>
            </a:r>
          </a:p>
        </p:txBody>
      </p:sp>
      <p:sp>
        <p:nvSpPr>
          <p:cNvPr id="19" name="object 12">
            <a:extLst>
              <a:ext uri="{FF2B5EF4-FFF2-40B4-BE49-F238E27FC236}">
                <a16:creationId xmlns:a16="http://schemas.microsoft.com/office/drawing/2014/main" id="{8A336EAA-B12E-4AC8-89DA-F2976FF523C9}"/>
              </a:ext>
            </a:extLst>
          </p:cNvPr>
          <p:cNvSpPr txBox="1"/>
          <p:nvPr>
            <p:custDataLst>
              <p:tags r:id="rId5"/>
            </p:custDataLst>
          </p:nvPr>
        </p:nvSpPr>
        <p:spPr>
          <a:xfrm>
            <a:off x="1340373" y="4414379"/>
            <a:ext cx="4464843" cy="1025922"/>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FF0000"/>
                </a:solidFill>
                <a:latin typeface="UJJCNT+Wingdings"/>
                <a:cs typeface="UJJCNT+Wingdings"/>
                <a:sym typeface="Wingdings"/>
              </a:rPr>
              <a:t>✓</a:t>
            </a:r>
            <a:r>
              <a:rPr lang="es-PE" sz="1400" spc="-10" dirty="0">
                <a:ln w="9525" cap="flat" cmpd="sng" algn="ctr">
                  <a:noFill/>
                  <a:prstDash val="solid"/>
                  <a:round/>
                  <a:headEnd type="none" w="med" len="med"/>
                  <a:tailEnd type="none" w="med" len="med"/>
                </a:ln>
                <a:solidFill>
                  <a:srgbClr val="000000"/>
                </a:solidFill>
                <a:latin typeface="Arial"/>
                <a:sym typeface="Wingdings"/>
              </a:rPr>
              <a:t>En</a:t>
            </a:r>
            <a:r>
              <a:rPr lang="es-PE" sz="1400" spc="1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 etapa</a:t>
            </a:r>
            <a:r>
              <a:rPr lang="es-PE" sz="1400" spc="1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 amplificación, las señales análogas de</a:t>
            </a:r>
            <a:r>
              <a:rPr lang="es-PE" sz="1400" spc="23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cada</a:t>
            </a:r>
            <a:r>
              <a:rPr lang="es-PE" sz="1400" spc="24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una</a:t>
            </a:r>
            <a:r>
              <a:rPr lang="es-PE" sz="1400" spc="24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23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las</a:t>
            </a:r>
            <a:r>
              <a:rPr lang="es-PE" sz="1400" spc="23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componentes</a:t>
            </a:r>
            <a:r>
              <a:rPr lang="es-PE" sz="1400" spc="24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(3</a:t>
            </a:r>
            <a:r>
              <a:rPr lang="es-PE" sz="1400" spc="2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a:t>
            </a:r>
            <a:r>
              <a:rPr lang="es-PE" sz="1400" spc="23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total)</a:t>
            </a:r>
            <a:r>
              <a:rPr lang="es-PE" sz="1400" spc="24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son incrementadas</a:t>
            </a:r>
            <a:r>
              <a:rPr lang="es-PE" sz="1400" spc="26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por</a:t>
            </a:r>
            <a:r>
              <a:rPr lang="es-PE" sz="1400" spc="28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medio</a:t>
            </a:r>
            <a:r>
              <a:rPr lang="es-PE" sz="1400" spc="29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28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circuitos</a:t>
            </a:r>
            <a:r>
              <a:rPr lang="es-PE" sz="1400" spc="28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electrónicos análogos (amplificadores operacionales) independientes.</a:t>
            </a:r>
          </a:p>
        </p:txBody>
      </p:sp>
      <p:sp>
        <p:nvSpPr>
          <p:cNvPr id="20" name="object 17">
            <a:extLst>
              <a:ext uri="{FF2B5EF4-FFF2-40B4-BE49-F238E27FC236}">
                <a16:creationId xmlns:a16="http://schemas.microsoft.com/office/drawing/2014/main" id="{B8B86FA2-D9F1-4AB1-8D5A-32252D3135CF}"/>
              </a:ext>
            </a:extLst>
          </p:cNvPr>
          <p:cNvSpPr txBox="1"/>
          <p:nvPr>
            <p:custDataLst>
              <p:tags r:id="rId6"/>
            </p:custDataLst>
          </p:nvPr>
        </p:nvSpPr>
        <p:spPr>
          <a:xfrm>
            <a:off x="1340373" y="5610462"/>
            <a:ext cx="4617452" cy="410369"/>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000000"/>
                </a:solidFill>
                <a:latin typeface="Arial"/>
                <a:sym typeface="Wingdings"/>
              </a:rPr>
              <a:t>Este</a:t>
            </a:r>
            <a:r>
              <a:rPr lang="es-PE" sz="1400" spc="17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sistema</a:t>
            </a:r>
            <a:r>
              <a:rPr lang="es-PE" sz="1400" spc="18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17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adquisición</a:t>
            </a:r>
            <a:r>
              <a:rPr lang="es-PE" sz="1400" spc="1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viene</a:t>
            </a:r>
            <a:r>
              <a:rPr lang="es-PE" sz="1400" spc="18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con</a:t>
            </a:r>
            <a:r>
              <a:rPr lang="es-PE" sz="1400" spc="18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dos</a:t>
            </a:r>
            <a:r>
              <a:rPr lang="es-PE" sz="1400" spc="17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valores de ganancia</a:t>
            </a:r>
            <a:r>
              <a:rPr lang="es-PE" sz="1400" spc="-2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ajustables.</a:t>
            </a:r>
          </a:p>
        </p:txBody>
      </p:sp>
      <p:sp>
        <p:nvSpPr>
          <p:cNvPr id="21" name="object 4">
            <a:extLst>
              <a:ext uri="{FF2B5EF4-FFF2-40B4-BE49-F238E27FC236}">
                <a16:creationId xmlns:a16="http://schemas.microsoft.com/office/drawing/2014/main" id="{73F7D2DC-636B-4099-AA1A-4278D547956C}"/>
              </a:ext>
            </a:extLst>
          </p:cNvPr>
          <p:cNvSpPr txBox="1"/>
          <p:nvPr>
            <p:custDataLst>
              <p:tags r:id="rId7"/>
            </p:custDataLst>
          </p:nvPr>
        </p:nvSpPr>
        <p:spPr>
          <a:xfrm>
            <a:off x="6943315" y="977198"/>
            <a:ext cx="4540473" cy="1436291"/>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just" eaLnBrk="0" fontAlgn="auto" hangingPunct="0">
              <a:lnSpc>
                <a:spcPts val="1555"/>
              </a:lnSpc>
              <a:buSzTx/>
              <a:buFontTx/>
              <a:buNone/>
            </a:pPr>
            <a:r>
              <a:rPr lang="es-PE" sz="1400" dirty="0">
                <a:ln w="9525" cap="flat" cmpd="sng" algn="ctr">
                  <a:noFill/>
                  <a:prstDash val="solid"/>
                  <a:round/>
                  <a:headEnd type="none" w="med" len="med"/>
                  <a:tailEnd type="none" w="med" len="med"/>
                </a:ln>
                <a:solidFill>
                  <a:srgbClr val="FF0000"/>
                </a:solidFill>
                <a:latin typeface="UJJCNT+Wingdings"/>
                <a:cs typeface="UJJCNT+Wingdings"/>
                <a:sym typeface="Wingdings"/>
              </a:rPr>
              <a:t>✓</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23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etapa</a:t>
            </a:r>
            <a:r>
              <a:rPr lang="es-PE" sz="1400" spc="247"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de</a:t>
            </a:r>
            <a:r>
              <a:rPr lang="es-PE" sz="1400" spc="24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filtrado</a:t>
            </a:r>
            <a:r>
              <a:rPr lang="es-PE" sz="1400" spc="24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analógico</a:t>
            </a:r>
            <a:r>
              <a:rPr lang="es-PE" sz="1400" spc="23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2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22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a:t>
            </a:r>
            <a:r>
              <a:rPr lang="es-PE" sz="1400" spc="246"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sirve </a:t>
            </a:r>
            <a:r>
              <a:rPr lang="es-PE" sz="1400" dirty="0">
                <a:ln w="9525" cap="flat" cmpd="sng" algn="ctr">
                  <a:noFill/>
                  <a:prstDash val="solid"/>
                  <a:round/>
                  <a:headEnd type="none" w="med" len="med"/>
                  <a:tailEnd type="none" w="med" len="med"/>
                </a:ln>
                <a:solidFill>
                  <a:srgbClr val="000000"/>
                </a:solidFill>
                <a:latin typeface="Arial"/>
                <a:sym typeface="Wingdings"/>
              </a:rPr>
              <a:t>para</a:t>
            </a:r>
            <a:r>
              <a:rPr lang="es-PE" sz="1400" spc="79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atenuar</a:t>
            </a:r>
            <a:r>
              <a:rPr lang="es-PE" sz="1400" spc="79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a:t>
            </a:r>
            <a:r>
              <a:rPr lang="es-PE" sz="1400" spc="77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eliminar</a:t>
            </a:r>
            <a:r>
              <a:rPr lang="es-PE" sz="1400" spc="79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las</a:t>
            </a:r>
            <a:r>
              <a:rPr lang="es-PE" sz="1400" spc="79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señales</a:t>
            </a:r>
            <a:r>
              <a:rPr lang="es-PE" sz="1400" spc="79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que</a:t>
            </a:r>
            <a:r>
              <a:rPr lang="es-PE" sz="1400" spc="794"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 encuentran</a:t>
            </a:r>
            <a:r>
              <a:rPr lang="es-PE" sz="1400" spc="7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encima</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mitad</a:t>
            </a:r>
            <a:r>
              <a:rPr lang="es-PE" sz="1400" spc="6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frecuencia</a:t>
            </a:r>
            <a:r>
              <a:rPr lang="es-PE" sz="1400" spc="6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 muestreo,</a:t>
            </a:r>
            <a:r>
              <a:rPr lang="es-PE" sz="1400" spc="126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señales</a:t>
            </a:r>
            <a:r>
              <a:rPr lang="es-PE" sz="1400" spc="12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que</a:t>
            </a:r>
            <a:r>
              <a:rPr lang="es-PE" sz="1400" spc="125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si</a:t>
            </a:r>
            <a:r>
              <a:rPr lang="es-PE" sz="1400" spc="126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a:t>
            </a:r>
            <a:r>
              <a:rPr lang="es-PE" sz="1400" spc="126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conservarán producirían</a:t>
            </a:r>
            <a:r>
              <a:rPr lang="es-PE" sz="1400" spc="61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“alias”</a:t>
            </a:r>
            <a:r>
              <a:rPr lang="es-PE" sz="1400" spc="632" dirty="0">
                <a:ln w="9525" cap="flat" cmpd="sng" algn="ctr">
                  <a:noFill/>
                  <a:prstDash val="solid"/>
                  <a:round/>
                  <a:headEnd type="none" w="med" len="med"/>
                  <a:tailEnd type="none" w="med" len="med"/>
                </a:ln>
                <a:solidFill>
                  <a:srgbClr val="000000"/>
                </a:solidFill>
                <a:latin typeface="Times New Roman"/>
                <a:cs typeface="Times New Roman"/>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(señales</a:t>
            </a:r>
            <a:r>
              <a:rPr lang="es-PE" sz="1400" spc="60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que</a:t>
            </a:r>
            <a:r>
              <a:rPr lang="es-PE" sz="1400" spc="603"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se</a:t>
            </a:r>
            <a:r>
              <a:rPr lang="es-PE" sz="1400" spc="58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encuentran encima</a:t>
            </a:r>
            <a:r>
              <a:rPr lang="es-PE" sz="1400" spc="68"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mitad</a:t>
            </a:r>
            <a:r>
              <a:rPr lang="es-PE" sz="1400" spc="50"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de</a:t>
            </a:r>
            <a:r>
              <a:rPr lang="es-PE" sz="1400" spc="5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la</a:t>
            </a:r>
            <a:r>
              <a:rPr lang="es-PE" sz="1400" spc="56"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frecuencia</a:t>
            </a:r>
            <a:r>
              <a:rPr lang="es-PE" sz="1400" spc="70" dirty="0">
                <a:ln w="9525" cap="flat" cmpd="sng" algn="ctr">
                  <a:noFill/>
                  <a:prstDash val="solid"/>
                  <a:round/>
                  <a:headEnd type="none" w="med" len="med"/>
                  <a:tailEnd type="none" w="med" len="med"/>
                </a:ln>
                <a:solidFill>
                  <a:srgbClr val="000000"/>
                </a:solidFill>
                <a:latin typeface="Arial"/>
                <a:sym typeface="Wingdings"/>
              </a:rPr>
              <a:t> </a:t>
            </a:r>
            <a:r>
              <a:rPr lang="es-PE" sz="1400" spc="-10" dirty="0">
                <a:ln w="9525" cap="flat" cmpd="sng" algn="ctr">
                  <a:noFill/>
                  <a:prstDash val="solid"/>
                  <a:round/>
                  <a:headEnd type="none" w="med" len="med"/>
                  <a:tailEnd type="none" w="med" len="med"/>
                </a:ln>
                <a:solidFill>
                  <a:srgbClr val="000000"/>
                </a:solidFill>
                <a:latin typeface="Arial"/>
                <a:sym typeface="Wingdings"/>
              </a:rPr>
              <a:t>de</a:t>
            </a:r>
            <a:r>
              <a:rPr lang="es-PE" sz="1400" spc="6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muestreo</a:t>
            </a:r>
            <a:r>
              <a:rPr lang="es-PE" sz="1400" spc="85"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y que</a:t>
            </a:r>
            <a:r>
              <a:rPr lang="es-PE" sz="1400" spc="-17"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aparecen</a:t>
            </a:r>
            <a:r>
              <a:rPr lang="es-PE" sz="1400" spc="-12"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frecuencias</a:t>
            </a:r>
            <a:r>
              <a:rPr lang="es-PE" sz="1400" spc="-31" dirty="0">
                <a:ln w="9525" cap="flat" cmpd="sng" algn="ctr">
                  <a:noFill/>
                  <a:prstDash val="solid"/>
                  <a:round/>
                  <a:headEnd type="none" w="med" len="med"/>
                  <a:tailEnd type="none" w="med" len="med"/>
                </a:ln>
                <a:solidFill>
                  <a:srgbClr val="000000"/>
                </a:solidFill>
                <a:latin typeface="Arial"/>
                <a:sym typeface="Wingdings"/>
              </a:rPr>
              <a:t> </a:t>
            </a:r>
            <a:r>
              <a:rPr lang="es-PE" sz="1400" dirty="0">
                <a:ln w="9525" cap="flat" cmpd="sng" algn="ctr">
                  <a:noFill/>
                  <a:prstDash val="solid"/>
                  <a:round/>
                  <a:headEnd type="none" w="med" len="med"/>
                  <a:tailEnd type="none" w="med" len="med"/>
                </a:ln>
                <a:solidFill>
                  <a:srgbClr val="000000"/>
                </a:solidFill>
                <a:latin typeface="Arial"/>
                <a:sym typeface="Wingdings"/>
              </a:rPr>
              <a:t>inferiores).</a:t>
            </a:r>
          </a:p>
        </p:txBody>
      </p:sp>
      <p:sp>
        <p:nvSpPr>
          <p:cNvPr id="22" name="Título 1">
            <a:extLst>
              <a:ext uri="{FF2B5EF4-FFF2-40B4-BE49-F238E27FC236}">
                <a16:creationId xmlns:a16="http://schemas.microsoft.com/office/drawing/2014/main" id="{19B3DC6D-09F8-46EF-A37F-F993DC3BCA36}"/>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8. PUNTOS DE MONITOREO</a:t>
            </a:r>
            <a:endParaRPr lang="es-PE" sz="2000" dirty="0">
              <a:solidFill>
                <a:schemeClr val="accent3">
                  <a:lumMod val="75000"/>
                </a:schemeClr>
              </a:solidFill>
            </a:endParaRPr>
          </a:p>
        </p:txBody>
      </p:sp>
      <p:pic>
        <p:nvPicPr>
          <p:cNvPr id="23" name="Imagen 22">
            <a:extLst>
              <a:ext uri="{FF2B5EF4-FFF2-40B4-BE49-F238E27FC236}">
                <a16:creationId xmlns:a16="http://schemas.microsoft.com/office/drawing/2014/main" id="{E3F46E87-6C06-4632-9BDC-63CEA69C70CE}"/>
              </a:ext>
            </a:extLst>
          </p:cNvPr>
          <p:cNvPicPr>
            <a:picLocks noChangeAspect="1"/>
          </p:cNvPicPr>
          <p:nvPr/>
        </p:nvPicPr>
        <p:blipFill>
          <a:blip r:embed="rId9"/>
          <a:stretch>
            <a:fillRect/>
          </a:stretch>
        </p:blipFill>
        <p:spPr>
          <a:xfrm>
            <a:off x="6943315" y="2790518"/>
            <a:ext cx="4796117" cy="3350663"/>
          </a:xfrm>
          <a:prstGeom prst="rect">
            <a:avLst/>
          </a:prstGeom>
        </p:spPr>
      </p:pic>
    </p:spTree>
    <p:extLst>
      <p:ext uri="{BB962C8B-B14F-4D97-AF65-F5344CB8AC3E}">
        <p14:creationId xmlns:p14="http://schemas.microsoft.com/office/powerpoint/2010/main" val="497030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1078540" y="744984"/>
            <a:ext cx="7563436" cy="3659591"/>
          </a:xfrm>
          <a:prstGeom prst="rect">
            <a:avLst/>
          </a:prstGeom>
        </p:spPr>
      </p:pic>
      <p:sp>
        <p:nvSpPr>
          <p:cNvPr id="6" name="object 7"/>
          <p:cNvSpPr txBox="1"/>
          <p:nvPr>
            <p:custDataLst>
              <p:tags r:id="rId1"/>
            </p:custDataLst>
          </p:nvPr>
        </p:nvSpPr>
        <p:spPr>
          <a:xfrm>
            <a:off x="1430593" y="4552909"/>
            <a:ext cx="3978534" cy="230832"/>
          </a:xfrm>
          <a:prstGeom prst="rect">
            <a:avLst/>
          </a:prstGeom>
          <a:noFill/>
          <a:ln w="9525" cap="flat" cmpd="sng" algn="ctr">
            <a:noFill/>
            <a:prstDash val="solid"/>
            <a:round/>
            <a:headEnd type="none" w="med" len="med"/>
            <a:tailEnd type="none" w="med" len="med"/>
          </a:ln>
        </p:spPr>
        <p:txBody>
          <a:bodyPr wrap="square" lIns="0" tIns="0" rIns="0" bIns="0">
            <a:spAutoFit/>
          </a:bodyPr>
          <a:lstStyle/>
          <a:p>
            <a:pPr eaLnBrk="0" fontAlgn="auto" hangingPunct="0">
              <a:lnSpc>
                <a:spcPts val="1823"/>
              </a:lnSpc>
              <a:buSzTx/>
              <a:buFontTx/>
              <a:buNone/>
            </a:pPr>
            <a:r>
              <a:rPr lang="es-PE" spc="-10" dirty="0">
                <a:ln w="9525" cap="flat" cmpd="sng" algn="ctr">
                  <a:noFill/>
                  <a:prstDash val="solid"/>
                  <a:round/>
                  <a:headEnd type="none" w="med" len="med"/>
                  <a:tailEnd type="none" w="med" len="med"/>
                </a:ln>
                <a:latin typeface="Arial"/>
                <a:sym typeface="Wingdings"/>
              </a:rPr>
              <a:t>Evaluación</a:t>
            </a:r>
            <a:r>
              <a:rPr lang="es-PE" dirty="0">
                <a:ln w="9525" cap="flat" cmpd="sng" algn="ctr">
                  <a:noFill/>
                  <a:prstDash val="solid"/>
                  <a:round/>
                  <a:headEnd type="none" w="med" len="med"/>
                  <a:tailEnd type="none" w="med" len="med"/>
                </a:ln>
                <a:latin typeface="Arial"/>
                <a:sym typeface="Wingdings"/>
              </a:rPr>
              <a:t> </a:t>
            </a:r>
            <a:r>
              <a:rPr lang="es-PE" spc="-10" dirty="0">
                <a:ln w="9525" cap="flat" cmpd="sng" algn="ctr">
                  <a:noFill/>
                  <a:prstDash val="solid"/>
                  <a:round/>
                  <a:headEnd type="none" w="med" len="med"/>
                  <a:tailEnd type="none" w="med" len="med"/>
                </a:ln>
                <a:latin typeface="Arial"/>
                <a:sym typeface="Wingdings"/>
              </a:rPr>
              <a:t>de</a:t>
            </a:r>
            <a:r>
              <a:rPr lang="es-PE" dirty="0">
                <a:ln w="9525" cap="flat" cmpd="sng" algn="ctr">
                  <a:noFill/>
                  <a:prstDash val="solid"/>
                  <a:round/>
                  <a:headEnd type="none" w="med" len="med"/>
                  <a:tailEnd type="none" w="med" len="med"/>
                </a:ln>
                <a:latin typeface="Arial"/>
                <a:sym typeface="Wingdings"/>
              </a:rPr>
              <a:t> </a:t>
            </a:r>
            <a:r>
              <a:rPr lang="es-PE" spc="-10" dirty="0">
                <a:ln w="9525" cap="flat" cmpd="sng" algn="ctr">
                  <a:noFill/>
                  <a:prstDash val="solid"/>
                  <a:round/>
                  <a:headEnd type="none" w="med" len="med"/>
                  <a:tailEnd type="none" w="med" len="med"/>
                </a:ln>
                <a:latin typeface="Arial"/>
                <a:sym typeface="Wingdings"/>
              </a:rPr>
              <a:t>Daños</a:t>
            </a:r>
            <a:r>
              <a:rPr lang="es-PE" dirty="0">
                <a:ln w="9525" cap="flat" cmpd="sng" algn="ctr">
                  <a:noFill/>
                  <a:prstDash val="solid"/>
                  <a:round/>
                  <a:headEnd type="none" w="med" len="med"/>
                  <a:tailEnd type="none" w="med" len="med"/>
                </a:ln>
                <a:latin typeface="Arial"/>
                <a:sym typeface="Wingdings"/>
              </a:rPr>
              <a:t> </a:t>
            </a:r>
            <a:r>
              <a:rPr lang="es-PE" spc="-10" dirty="0">
                <a:ln w="9525" cap="flat" cmpd="sng" algn="ctr">
                  <a:noFill/>
                  <a:prstDash val="solid"/>
                  <a:round/>
                  <a:headEnd type="none" w="med" len="med"/>
                  <a:tailEnd type="none" w="med" len="med"/>
                </a:ln>
                <a:latin typeface="Arial"/>
                <a:sym typeface="Wingdings"/>
              </a:rPr>
              <a:t>en</a:t>
            </a:r>
            <a:r>
              <a:rPr lang="es-PE" dirty="0">
                <a:ln w="9525" cap="flat" cmpd="sng" algn="ctr">
                  <a:noFill/>
                  <a:prstDash val="solid"/>
                  <a:round/>
                  <a:headEnd type="none" w="med" len="med"/>
                  <a:tailEnd type="none" w="med" len="med"/>
                </a:ln>
                <a:latin typeface="Arial"/>
                <a:sym typeface="Wingdings"/>
              </a:rPr>
              <a:t> la</a:t>
            </a:r>
            <a:r>
              <a:rPr lang="es-PE" spc="-27" dirty="0">
                <a:ln w="9525" cap="flat" cmpd="sng" algn="ctr">
                  <a:noFill/>
                  <a:prstDash val="solid"/>
                  <a:round/>
                  <a:headEnd type="none" w="med" len="med"/>
                  <a:tailEnd type="none" w="med" len="med"/>
                </a:ln>
                <a:latin typeface="Arial"/>
                <a:sym typeface="Wingdings"/>
              </a:rPr>
              <a:t> </a:t>
            </a:r>
            <a:r>
              <a:rPr lang="es-PE" spc="-10" dirty="0">
                <a:ln w="9525" cap="flat" cmpd="sng" algn="ctr">
                  <a:noFill/>
                  <a:prstDash val="solid"/>
                  <a:round/>
                  <a:headEnd type="none" w="med" len="med"/>
                  <a:tailEnd type="none" w="med" len="med"/>
                </a:ln>
                <a:latin typeface="Arial"/>
                <a:sym typeface="Wingdings"/>
              </a:rPr>
              <a:t>Roca</a:t>
            </a:r>
          </a:p>
        </p:txBody>
      </p:sp>
      <p:pic>
        <p:nvPicPr>
          <p:cNvPr id="7" name="Imagen 6"/>
          <p:cNvPicPr/>
          <p:nvPr/>
        </p:nvPicPr>
        <p:blipFill rotWithShape="1">
          <a:blip r:embed="rId4"/>
          <a:srcRect l="24871" t="29806" r="16216" b="25643"/>
          <a:stretch/>
        </p:blipFill>
        <p:spPr bwMode="auto">
          <a:xfrm>
            <a:off x="1374278" y="4783741"/>
            <a:ext cx="6777887" cy="1764939"/>
          </a:xfrm>
          <a:prstGeom prst="rect">
            <a:avLst/>
          </a:prstGeom>
          <a:ln>
            <a:noFill/>
          </a:ln>
          <a:extLst>
            <a:ext uri="{53640926-AAD7-44D8-BBD7-CCE9431645EC}">
              <a14:shadowObscured xmlns:a14="http://schemas.microsoft.com/office/drawing/2010/main"/>
            </a:ext>
          </a:extLst>
        </p:spPr>
      </p:pic>
      <p:sp>
        <p:nvSpPr>
          <p:cNvPr id="8" name="Título 1">
            <a:extLst>
              <a:ext uri="{FF2B5EF4-FFF2-40B4-BE49-F238E27FC236}">
                <a16:creationId xmlns:a16="http://schemas.microsoft.com/office/drawing/2014/main" id="{8FE54E22-1714-47B5-9631-FAAA57204928}"/>
              </a:ext>
            </a:extLst>
          </p:cNvPr>
          <p:cNvSpPr>
            <a:spLocks noGrp="1"/>
          </p:cNvSpPr>
          <p:nvPr>
            <p:ph type="title"/>
          </p:nvPr>
        </p:nvSpPr>
        <p:spPr>
          <a:xfrm>
            <a:off x="1305465" y="358911"/>
            <a:ext cx="7230171" cy="348462"/>
          </a:xfrm>
        </p:spPr>
        <p:txBody>
          <a:bodyPr>
            <a:normAutofit fontScale="90000"/>
          </a:bodyPr>
          <a:lstStyle/>
          <a:p>
            <a:r>
              <a:rPr lang="es-ES" sz="2000" dirty="0">
                <a:solidFill>
                  <a:schemeClr val="accent3">
                    <a:lumMod val="75000"/>
                  </a:schemeClr>
                </a:solidFill>
              </a:rPr>
              <a:t>9. Limite de vibraciones de voladura</a:t>
            </a:r>
            <a:endParaRPr lang="es-PE" sz="2000" dirty="0">
              <a:solidFill>
                <a:schemeClr val="accent3">
                  <a:lumMod val="75000"/>
                </a:schemeClr>
              </a:solidFill>
            </a:endParaRPr>
          </a:p>
        </p:txBody>
      </p:sp>
    </p:spTree>
    <p:extLst>
      <p:ext uri="{BB962C8B-B14F-4D97-AF65-F5344CB8AC3E}">
        <p14:creationId xmlns:p14="http://schemas.microsoft.com/office/powerpoint/2010/main" val="2432736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FE54E22-1714-47B5-9631-FAAA57204928}"/>
              </a:ext>
            </a:extLst>
          </p:cNvPr>
          <p:cNvSpPr>
            <a:spLocks noGrp="1"/>
          </p:cNvSpPr>
          <p:nvPr>
            <p:ph type="title"/>
          </p:nvPr>
        </p:nvSpPr>
        <p:spPr>
          <a:xfrm>
            <a:off x="1305465" y="358911"/>
            <a:ext cx="7230171" cy="348462"/>
          </a:xfrm>
        </p:spPr>
        <p:txBody>
          <a:bodyPr>
            <a:normAutofit fontScale="90000"/>
          </a:bodyPr>
          <a:lstStyle/>
          <a:p>
            <a:r>
              <a:rPr lang="es-ES" sz="2000" b="1" dirty="0">
                <a:solidFill>
                  <a:schemeClr val="accent6">
                    <a:lumMod val="50000"/>
                  </a:schemeClr>
                </a:solidFill>
              </a:rPr>
              <a:t>10.TÉCNICAS PARA REDUCIR LOS NIVELES DE VIBRACIONES</a:t>
            </a:r>
            <a:endParaRPr lang="es-PE" sz="2000" b="1" dirty="0">
              <a:solidFill>
                <a:schemeClr val="accent6">
                  <a:lumMod val="50000"/>
                </a:schemeClr>
              </a:solidFill>
            </a:endParaRPr>
          </a:p>
        </p:txBody>
      </p:sp>
      <p:sp>
        <p:nvSpPr>
          <p:cNvPr id="9" name="CuadroTexto 8">
            <a:extLst>
              <a:ext uri="{FF2B5EF4-FFF2-40B4-BE49-F238E27FC236}">
                <a16:creationId xmlns:a16="http://schemas.microsoft.com/office/drawing/2014/main" id="{C673B10E-A1BB-4AFD-B182-6BE78F04E7EC}"/>
              </a:ext>
            </a:extLst>
          </p:cNvPr>
          <p:cNvSpPr txBox="1"/>
          <p:nvPr/>
        </p:nvSpPr>
        <p:spPr>
          <a:xfrm>
            <a:off x="336665" y="707373"/>
            <a:ext cx="9156469" cy="923330"/>
          </a:xfrm>
          <a:prstGeom prst="rect">
            <a:avLst/>
          </a:prstGeom>
          <a:noFill/>
        </p:spPr>
        <p:txBody>
          <a:bodyPr wrap="square">
            <a:spAutoFit/>
          </a:bodyPr>
          <a:lstStyle/>
          <a:p>
            <a:pPr algn="just"/>
            <a:r>
              <a:rPr lang="es-PE" dirty="0"/>
              <a:t>Aunque cada caso debe ser objeto de un análisis particular, se enumeran a continuación las principales medidas que pueden tomarse para aminorar las vibraciones generadas por las voladuras:</a:t>
            </a:r>
          </a:p>
        </p:txBody>
      </p:sp>
      <p:sp>
        <p:nvSpPr>
          <p:cNvPr id="10" name="CuadroTexto 9">
            <a:extLst>
              <a:ext uri="{FF2B5EF4-FFF2-40B4-BE49-F238E27FC236}">
                <a16:creationId xmlns:a16="http://schemas.microsoft.com/office/drawing/2014/main" id="{01E35480-61AB-4B2A-81AF-689442230FA3}"/>
              </a:ext>
            </a:extLst>
          </p:cNvPr>
          <p:cNvSpPr txBox="1"/>
          <p:nvPr/>
        </p:nvSpPr>
        <p:spPr>
          <a:xfrm>
            <a:off x="336664" y="1630703"/>
            <a:ext cx="4817225" cy="2031325"/>
          </a:xfrm>
          <a:prstGeom prst="rect">
            <a:avLst/>
          </a:prstGeom>
          <a:noFill/>
        </p:spPr>
        <p:txBody>
          <a:bodyPr wrap="square">
            <a:spAutoFit/>
          </a:bodyPr>
          <a:lstStyle/>
          <a:p>
            <a:pPr marL="285750" indent="-285750" algn="just">
              <a:buFont typeface="Arial" panose="020B0604020202020204" pitchFamily="34" charset="0"/>
              <a:buChar char="•"/>
            </a:pPr>
            <a:r>
              <a:rPr lang="es-PE" dirty="0"/>
              <a:t>Minimizar la carga de explosivo por unidad de </a:t>
            </a:r>
            <a:r>
              <a:rPr lang="es-PE" dirty="0" err="1"/>
              <a:t>microrretardo</a:t>
            </a:r>
            <a:r>
              <a:rPr lang="es-PE" dirty="0"/>
              <a:t>.</a:t>
            </a:r>
          </a:p>
          <a:p>
            <a:pPr marL="342900" indent="-342900" algn="just">
              <a:buFont typeface="+mj-lt"/>
              <a:buAutoNum type="arabicPeriod"/>
            </a:pPr>
            <a:r>
              <a:rPr lang="es-PE" dirty="0"/>
              <a:t>Reduciendo el diámetro de perforación. </a:t>
            </a:r>
          </a:p>
          <a:p>
            <a:pPr marL="342900" indent="-342900" algn="just">
              <a:buFont typeface="+mj-lt"/>
              <a:buAutoNum type="arabicPeriod"/>
            </a:pPr>
            <a:r>
              <a:rPr lang="es-PE" dirty="0"/>
              <a:t>Acortando la longitud de los barrenos. </a:t>
            </a:r>
          </a:p>
          <a:p>
            <a:pPr marL="285750" indent="-285750" algn="just">
              <a:buFont typeface="Arial" panose="020B0604020202020204" pitchFamily="34" charset="0"/>
              <a:buChar char="•"/>
            </a:pPr>
            <a:r>
              <a:rPr lang="es-PE" dirty="0"/>
              <a:t>Seccionando las cargas dentro de los barrenos e iniciándolas en tiempos distintos. </a:t>
            </a:r>
          </a:p>
          <a:p>
            <a:pPr algn="just"/>
            <a:endParaRPr lang="es-PE" dirty="0"/>
          </a:p>
        </p:txBody>
      </p:sp>
      <p:pic>
        <p:nvPicPr>
          <p:cNvPr id="11" name="Imagen 10">
            <a:extLst>
              <a:ext uri="{FF2B5EF4-FFF2-40B4-BE49-F238E27FC236}">
                <a16:creationId xmlns:a16="http://schemas.microsoft.com/office/drawing/2014/main" id="{31651F98-43C8-43FA-B535-5295664AD122}"/>
              </a:ext>
            </a:extLst>
          </p:cNvPr>
          <p:cNvPicPr>
            <a:picLocks noChangeAspect="1"/>
          </p:cNvPicPr>
          <p:nvPr/>
        </p:nvPicPr>
        <p:blipFill rotWithShape="1">
          <a:blip r:embed="rId2"/>
          <a:srcRect t="17187"/>
          <a:stretch/>
        </p:blipFill>
        <p:spPr>
          <a:xfrm>
            <a:off x="1664668" y="3386970"/>
            <a:ext cx="3489222" cy="3471030"/>
          </a:xfrm>
          <a:prstGeom prst="rect">
            <a:avLst/>
          </a:prstGeom>
        </p:spPr>
      </p:pic>
      <p:sp>
        <p:nvSpPr>
          <p:cNvPr id="13" name="CuadroTexto 12">
            <a:extLst>
              <a:ext uri="{FF2B5EF4-FFF2-40B4-BE49-F238E27FC236}">
                <a16:creationId xmlns:a16="http://schemas.microsoft.com/office/drawing/2014/main" id="{2C994B8A-095F-4D0F-ABF7-39B6CB58275A}"/>
              </a:ext>
            </a:extLst>
          </p:cNvPr>
          <p:cNvSpPr txBox="1"/>
          <p:nvPr/>
        </p:nvSpPr>
        <p:spPr>
          <a:xfrm>
            <a:off x="5552901" y="1630703"/>
            <a:ext cx="6302433" cy="1200329"/>
          </a:xfrm>
          <a:prstGeom prst="rect">
            <a:avLst/>
          </a:prstGeom>
          <a:noFill/>
        </p:spPr>
        <p:txBody>
          <a:bodyPr wrap="square">
            <a:spAutoFit/>
          </a:bodyPr>
          <a:lstStyle/>
          <a:p>
            <a:pPr marL="285750" indent="-285750" algn="just">
              <a:buFont typeface="Arial" panose="020B0604020202020204" pitchFamily="34" charset="0"/>
              <a:buChar char="•"/>
            </a:pPr>
            <a:r>
              <a:rPr lang="es-PE" dirty="0"/>
              <a:t>Utilizando el mayor número de detonadores o tiempos de retardo posible, con explosores secuenciales o relés de </a:t>
            </a:r>
            <a:r>
              <a:rPr lang="es-PE" dirty="0" err="1"/>
              <a:t>microrretardo</a:t>
            </a:r>
            <a:r>
              <a:rPr lang="es-PE" dirty="0"/>
              <a:t> si se supera la serie comercial de detonadores eléctricos.</a:t>
            </a:r>
          </a:p>
        </p:txBody>
      </p:sp>
      <p:pic>
        <p:nvPicPr>
          <p:cNvPr id="15" name="Imagen 14">
            <a:extLst>
              <a:ext uri="{FF2B5EF4-FFF2-40B4-BE49-F238E27FC236}">
                <a16:creationId xmlns:a16="http://schemas.microsoft.com/office/drawing/2014/main" id="{05DA062D-726B-47C6-9B4F-B5CC88A8C4F5}"/>
              </a:ext>
            </a:extLst>
          </p:cNvPr>
          <p:cNvPicPr>
            <a:picLocks noChangeAspect="1"/>
          </p:cNvPicPr>
          <p:nvPr/>
        </p:nvPicPr>
        <p:blipFill>
          <a:blip r:embed="rId3"/>
          <a:stretch>
            <a:fillRect/>
          </a:stretch>
        </p:blipFill>
        <p:spPr>
          <a:xfrm>
            <a:off x="6473287" y="2835464"/>
            <a:ext cx="3489221" cy="3830439"/>
          </a:xfrm>
          <a:prstGeom prst="rect">
            <a:avLst/>
          </a:prstGeom>
        </p:spPr>
      </p:pic>
    </p:spTree>
    <p:extLst>
      <p:ext uri="{BB962C8B-B14F-4D97-AF65-F5344CB8AC3E}">
        <p14:creationId xmlns:p14="http://schemas.microsoft.com/office/powerpoint/2010/main" val="1626701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FE54E22-1714-47B5-9631-FAAA57204928}"/>
              </a:ext>
            </a:extLst>
          </p:cNvPr>
          <p:cNvSpPr>
            <a:spLocks noGrp="1"/>
          </p:cNvSpPr>
          <p:nvPr>
            <p:ph type="title"/>
          </p:nvPr>
        </p:nvSpPr>
        <p:spPr>
          <a:xfrm>
            <a:off x="1305465" y="358911"/>
            <a:ext cx="7230171" cy="348462"/>
          </a:xfrm>
        </p:spPr>
        <p:txBody>
          <a:bodyPr>
            <a:normAutofit fontScale="90000"/>
          </a:bodyPr>
          <a:lstStyle/>
          <a:p>
            <a:r>
              <a:rPr lang="es-ES" sz="2000" b="1" dirty="0">
                <a:solidFill>
                  <a:schemeClr val="accent6">
                    <a:lumMod val="50000"/>
                  </a:schemeClr>
                </a:solidFill>
              </a:rPr>
              <a:t>10.TÉCNICAS PARA REDUCIR LOS NIVELES DE VIBRACIONES</a:t>
            </a:r>
            <a:endParaRPr lang="es-PE" sz="2000" b="1" dirty="0">
              <a:solidFill>
                <a:schemeClr val="accent6">
                  <a:lumMod val="50000"/>
                </a:schemeClr>
              </a:solidFill>
            </a:endParaRPr>
          </a:p>
        </p:txBody>
      </p:sp>
      <p:sp>
        <p:nvSpPr>
          <p:cNvPr id="12" name="CuadroTexto 11">
            <a:extLst>
              <a:ext uri="{FF2B5EF4-FFF2-40B4-BE49-F238E27FC236}">
                <a16:creationId xmlns:a16="http://schemas.microsoft.com/office/drawing/2014/main" id="{C20F32B5-A8AA-42E5-A804-C39E8C2F40BE}"/>
              </a:ext>
            </a:extLst>
          </p:cNvPr>
          <p:cNvSpPr txBox="1"/>
          <p:nvPr/>
        </p:nvSpPr>
        <p:spPr>
          <a:xfrm>
            <a:off x="486295" y="849204"/>
            <a:ext cx="6093228" cy="2585323"/>
          </a:xfrm>
          <a:prstGeom prst="rect">
            <a:avLst/>
          </a:prstGeom>
          <a:noFill/>
        </p:spPr>
        <p:txBody>
          <a:bodyPr wrap="square">
            <a:spAutoFit/>
          </a:bodyPr>
          <a:lstStyle/>
          <a:p>
            <a:pPr marL="285750" indent="-285750" algn="just">
              <a:buFont typeface="Arial" panose="020B0604020202020204" pitchFamily="34" charset="0"/>
              <a:buChar char="•"/>
            </a:pPr>
            <a:r>
              <a:rPr lang="es-PE" dirty="0"/>
              <a:t>Reducir el número de barrenos con detonadores instantáneos, ya que éstos presentan menor dispersión que los números más altos de la serie. </a:t>
            </a:r>
          </a:p>
          <a:p>
            <a:pPr marL="285750" indent="-285750" algn="just">
              <a:buFont typeface="Arial" panose="020B0604020202020204" pitchFamily="34" charset="0"/>
              <a:buChar char="•"/>
            </a:pPr>
            <a:r>
              <a:rPr lang="es-PE" dirty="0"/>
              <a:t>Elegir un tiempo de retardo entre barrenos y filas efectivas que evite una fuerte superposición de ondas y permita un buen desplazamiento de la roca. </a:t>
            </a:r>
          </a:p>
          <a:p>
            <a:pPr marL="285750" indent="-285750" algn="just">
              <a:buFont typeface="Arial" panose="020B0604020202020204" pitchFamily="34" charset="0"/>
              <a:buChar char="•"/>
            </a:pPr>
            <a:r>
              <a:rPr lang="es-PE" dirty="0"/>
              <a:t>Disponer la secuencia de iniciación de modo que ésta progrese desde el extremo más próximo a la estructura a proteger alejándose de la misma. </a:t>
            </a:r>
          </a:p>
        </p:txBody>
      </p:sp>
      <p:pic>
        <p:nvPicPr>
          <p:cNvPr id="4" name="Imagen 3">
            <a:extLst>
              <a:ext uri="{FF2B5EF4-FFF2-40B4-BE49-F238E27FC236}">
                <a16:creationId xmlns:a16="http://schemas.microsoft.com/office/drawing/2014/main" id="{3286E3CF-375F-47E4-8FDE-3C8E357EDF00}"/>
              </a:ext>
            </a:extLst>
          </p:cNvPr>
          <p:cNvPicPr>
            <a:picLocks noChangeAspect="1"/>
          </p:cNvPicPr>
          <p:nvPr/>
        </p:nvPicPr>
        <p:blipFill>
          <a:blip r:embed="rId2"/>
          <a:stretch>
            <a:fillRect/>
          </a:stretch>
        </p:blipFill>
        <p:spPr>
          <a:xfrm>
            <a:off x="921012" y="3576358"/>
            <a:ext cx="4515961" cy="2936032"/>
          </a:xfrm>
          <a:prstGeom prst="rect">
            <a:avLst/>
          </a:prstGeom>
        </p:spPr>
      </p:pic>
      <p:sp>
        <p:nvSpPr>
          <p:cNvPr id="14" name="CuadroTexto 13">
            <a:extLst>
              <a:ext uri="{FF2B5EF4-FFF2-40B4-BE49-F238E27FC236}">
                <a16:creationId xmlns:a16="http://schemas.microsoft.com/office/drawing/2014/main" id="{048D8E60-CDD9-49F5-A97A-C675623DE87E}"/>
              </a:ext>
            </a:extLst>
          </p:cNvPr>
          <p:cNvSpPr txBox="1"/>
          <p:nvPr/>
        </p:nvSpPr>
        <p:spPr>
          <a:xfrm>
            <a:off x="6579523" y="1175701"/>
            <a:ext cx="5390804" cy="4524315"/>
          </a:xfrm>
          <a:prstGeom prst="rect">
            <a:avLst/>
          </a:prstGeom>
          <a:noFill/>
        </p:spPr>
        <p:txBody>
          <a:bodyPr wrap="square">
            <a:spAutoFit/>
          </a:bodyPr>
          <a:lstStyle/>
          <a:p>
            <a:pPr marL="285750" indent="-285750" algn="just">
              <a:buFont typeface="Arial" panose="020B0604020202020204" pitchFamily="34" charset="0"/>
              <a:buChar char="•"/>
            </a:pPr>
            <a:r>
              <a:rPr lang="es-PE" dirty="0"/>
              <a:t>Utilizar el consumo especifico adecuado. ya que una disminución de éste puede aumentar el confinamiento de las cargas y por consiguiente, la intensidad de las vibraciones. Obviamente. un consumo excesivo da lugar a una sobrecarga innecesaria acompañada de grandes efectos perturbadores. </a:t>
            </a:r>
          </a:p>
          <a:p>
            <a:pPr marL="285750" indent="-285750" algn="just">
              <a:buFont typeface="Arial" panose="020B0604020202020204" pitchFamily="34" charset="0"/>
              <a:buChar char="•"/>
            </a:pPr>
            <a:r>
              <a:rPr lang="es-PE" dirty="0"/>
              <a:t>Disponer el esquema con una relación ”H</a:t>
            </a:r>
            <a:r>
              <a:rPr lang="en-US" dirty="0"/>
              <a:t>/B</a:t>
            </a:r>
            <a:r>
              <a:rPr lang="es-PE" dirty="0"/>
              <a:t>&lt; 2". </a:t>
            </a:r>
          </a:p>
          <a:p>
            <a:pPr marL="285750" indent="-285750" algn="just">
              <a:buFont typeface="Arial" panose="020B0604020202020204" pitchFamily="34" charset="0"/>
              <a:buChar char="•"/>
            </a:pPr>
            <a:r>
              <a:rPr lang="es-PE" dirty="0"/>
              <a:t>Controlar la perforación para que las mallas coincidan con las nominales. </a:t>
            </a:r>
          </a:p>
          <a:p>
            <a:pPr marL="285750" indent="-285750" algn="just">
              <a:buFont typeface="Arial" panose="020B0604020202020204" pitchFamily="34" charset="0"/>
              <a:buChar char="•"/>
            </a:pPr>
            <a:r>
              <a:rPr lang="es-PE" dirty="0"/>
              <a:t>Emplear </a:t>
            </a:r>
            <a:r>
              <a:rPr lang="es-PE" dirty="0" err="1"/>
              <a:t>sobreperforaciones</a:t>
            </a:r>
            <a:r>
              <a:rPr lang="es-PE" dirty="0"/>
              <a:t> con las longitudes mínimas necesarias para un buen arranque. </a:t>
            </a:r>
          </a:p>
          <a:p>
            <a:pPr marL="285750" indent="-285750" algn="just">
              <a:buFont typeface="Arial" panose="020B0604020202020204" pitchFamily="34" charset="0"/>
              <a:buChar char="•"/>
            </a:pPr>
            <a:r>
              <a:rPr lang="es-PE" dirty="0"/>
              <a:t>Disponer los frentes con la mayor superficie libre posible. </a:t>
            </a:r>
          </a:p>
          <a:p>
            <a:pPr marL="285750" indent="-285750" algn="just">
              <a:buFont typeface="Arial" panose="020B0604020202020204" pitchFamily="34" charset="0"/>
              <a:buChar char="•"/>
            </a:pPr>
            <a:r>
              <a:rPr lang="es-PE" dirty="0"/>
              <a:t>Crear pantallas o discontinuidades entre las estructuras a proteger y los macizos a volar. </a:t>
            </a:r>
          </a:p>
        </p:txBody>
      </p:sp>
    </p:spTree>
    <p:extLst>
      <p:ext uri="{BB962C8B-B14F-4D97-AF65-F5344CB8AC3E}">
        <p14:creationId xmlns:p14="http://schemas.microsoft.com/office/powerpoint/2010/main" val="3158258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C35E545-9B7C-4230-A13B-A6CB566778E4}"/>
              </a:ext>
            </a:extLst>
          </p:cNvPr>
          <p:cNvSpPr txBox="1"/>
          <p:nvPr/>
        </p:nvSpPr>
        <p:spPr>
          <a:xfrm>
            <a:off x="3048000" y="3714803"/>
            <a:ext cx="6096000" cy="1754326"/>
          </a:xfrm>
          <a:prstGeom prst="rect">
            <a:avLst/>
          </a:prstGeom>
          <a:solidFill>
            <a:schemeClr val="tx2">
              <a:lumMod val="50000"/>
              <a:lumOff val="50000"/>
            </a:schemeClr>
          </a:solidFill>
        </p:spPr>
        <p:txBody>
          <a:bodyPr wrap="square">
            <a:spAutoFit/>
          </a:bodyPr>
          <a:lstStyle/>
          <a:p>
            <a:endParaRPr lang="es-PE" sz="3600" b="1" dirty="0">
              <a:latin typeface="+mj-lt"/>
            </a:endParaRPr>
          </a:p>
          <a:p>
            <a:endParaRPr lang="es-PE" sz="3600" b="1" dirty="0">
              <a:latin typeface="+mj-lt"/>
            </a:endParaRPr>
          </a:p>
          <a:p>
            <a:r>
              <a:rPr lang="es-PE" sz="3600" b="1" dirty="0">
                <a:latin typeface="+mj-lt"/>
              </a:rPr>
              <a:t>ALGUNA PREGUNTA…..???</a:t>
            </a:r>
          </a:p>
        </p:txBody>
      </p:sp>
      <p:sp>
        <p:nvSpPr>
          <p:cNvPr id="5" name="CuadroTexto 4">
            <a:extLst>
              <a:ext uri="{FF2B5EF4-FFF2-40B4-BE49-F238E27FC236}">
                <a16:creationId xmlns:a16="http://schemas.microsoft.com/office/drawing/2014/main" id="{8232DA25-C56F-4B4D-B0C1-9515F0F2340E}"/>
              </a:ext>
            </a:extLst>
          </p:cNvPr>
          <p:cNvSpPr txBox="1"/>
          <p:nvPr/>
        </p:nvSpPr>
        <p:spPr>
          <a:xfrm>
            <a:off x="2983345" y="1260871"/>
            <a:ext cx="6096000" cy="2246769"/>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s-ES" sz="3200" b="1" i="1" dirty="0">
                <a:solidFill>
                  <a:srgbClr val="666666"/>
                </a:solidFill>
                <a:effectLst/>
                <a:latin typeface="Open Sans"/>
              </a:rPr>
              <a:t>“</a:t>
            </a:r>
            <a:r>
              <a:rPr lang="es-ES" sz="3600" b="1" i="1" dirty="0">
                <a:solidFill>
                  <a:srgbClr val="666666"/>
                </a:solidFill>
                <a:effectLst/>
                <a:latin typeface="Open Sans"/>
              </a:rPr>
              <a:t>El fracaso es la manera de empezar de nuevo. Pero más inteligente</a:t>
            </a:r>
            <a:r>
              <a:rPr lang="es-ES" sz="3200" b="1" i="1" dirty="0">
                <a:solidFill>
                  <a:srgbClr val="666666"/>
                </a:solidFill>
                <a:effectLst/>
                <a:latin typeface="Open Sans"/>
              </a:rPr>
              <a:t>”</a:t>
            </a:r>
            <a:br>
              <a:rPr lang="es-ES" sz="3200" b="1" i="0" dirty="0">
                <a:solidFill>
                  <a:srgbClr val="666666"/>
                </a:solidFill>
                <a:effectLst/>
                <a:latin typeface="Open Sans"/>
              </a:rPr>
            </a:br>
            <a:endParaRPr lang="es-ES" sz="3200" b="1" i="0" dirty="0">
              <a:solidFill>
                <a:srgbClr val="666666"/>
              </a:solidFill>
              <a:effectLst/>
              <a:latin typeface="Open Sans"/>
            </a:endParaRPr>
          </a:p>
        </p:txBody>
      </p:sp>
      <p:sp>
        <p:nvSpPr>
          <p:cNvPr id="7" name="Marcador de fecha 6">
            <a:extLst>
              <a:ext uri="{FF2B5EF4-FFF2-40B4-BE49-F238E27FC236}">
                <a16:creationId xmlns:a16="http://schemas.microsoft.com/office/drawing/2014/main" id="{E9F60176-438A-4BEE-9C67-B9155BC980BC}"/>
              </a:ext>
            </a:extLst>
          </p:cNvPr>
          <p:cNvSpPr>
            <a:spLocks noGrp="1"/>
          </p:cNvSpPr>
          <p:nvPr>
            <p:ph type="dt" sz="half" idx="10"/>
          </p:nvPr>
        </p:nvSpPr>
        <p:spPr/>
        <p:txBody>
          <a:bodyPr/>
          <a:lstStyle/>
          <a:p>
            <a:fld id="{B8CC8FAA-ED0A-4EF1-81CA-C14F09366EA5}" type="datetime1">
              <a:rPr lang="es-PE" smtClean="0"/>
              <a:t>8/11/2023</a:t>
            </a:fld>
            <a:endParaRPr lang="es-PE"/>
          </a:p>
        </p:txBody>
      </p:sp>
      <p:sp>
        <p:nvSpPr>
          <p:cNvPr id="6" name="Marcador de número de diapositiva 5">
            <a:extLst>
              <a:ext uri="{FF2B5EF4-FFF2-40B4-BE49-F238E27FC236}">
                <a16:creationId xmlns:a16="http://schemas.microsoft.com/office/drawing/2014/main" id="{0894F8BE-4260-4B50-A4B3-DB589DBB50B1}"/>
              </a:ext>
            </a:extLst>
          </p:cNvPr>
          <p:cNvSpPr>
            <a:spLocks noGrp="1"/>
          </p:cNvSpPr>
          <p:nvPr>
            <p:ph type="sldNum" sz="quarter" idx="12"/>
          </p:nvPr>
        </p:nvSpPr>
        <p:spPr/>
        <p:txBody>
          <a:bodyPr/>
          <a:lstStyle/>
          <a:p>
            <a:fld id="{5981010B-86DA-4ADF-9F27-44166A92FBA2}" type="slidenum">
              <a:rPr lang="es-PE" smtClean="0"/>
              <a:t>55</a:t>
            </a:fld>
            <a:endParaRPr lang="es-PE"/>
          </a:p>
        </p:txBody>
      </p:sp>
    </p:spTree>
    <p:extLst>
      <p:ext uri="{BB962C8B-B14F-4D97-AF65-F5344CB8AC3E}">
        <p14:creationId xmlns:p14="http://schemas.microsoft.com/office/powerpoint/2010/main" val="3681739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9D48D5D-0A03-4B9D-AAFC-F4DD6D9AF522}"/>
              </a:ext>
            </a:extLst>
          </p:cNvPr>
          <p:cNvSpPr>
            <a:spLocks noGrp="1"/>
          </p:cNvSpPr>
          <p:nvPr>
            <p:ph type="title"/>
          </p:nvPr>
        </p:nvSpPr>
        <p:spPr>
          <a:xfrm>
            <a:off x="8339328" y="457200"/>
            <a:ext cx="3090672" cy="1197864"/>
          </a:xfrm>
        </p:spPr>
        <p:txBody>
          <a:bodyPr vert="horz" lIns="91440" tIns="45720" rIns="91440" bIns="45720" rtlCol="0" anchor="b">
            <a:normAutofit/>
          </a:bodyPr>
          <a:lstStyle/>
          <a:p>
            <a:r>
              <a:rPr lang="en-US" sz="1900">
                <a:solidFill>
                  <a:schemeClr val="accent1"/>
                </a:solidFill>
              </a:rPr>
              <a:t>INTRODUCCIÓN</a:t>
            </a:r>
          </a:p>
        </p:txBody>
      </p:sp>
      <p:pic>
        <p:nvPicPr>
          <p:cNvPr id="8" name="Imagen 7">
            <a:extLst>
              <a:ext uri="{FF2B5EF4-FFF2-40B4-BE49-F238E27FC236}">
                <a16:creationId xmlns:a16="http://schemas.microsoft.com/office/drawing/2014/main" id="{3B482005-1615-4F66-A61B-C5D621EC1706}"/>
              </a:ext>
            </a:extLst>
          </p:cNvPr>
          <p:cNvPicPr/>
          <p:nvPr/>
        </p:nvPicPr>
        <p:blipFill rotWithShape="1">
          <a:blip r:embed="rId2"/>
          <a:srcRect l="49741" t="32629" r="27152" b="37565"/>
          <a:stretch/>
        </p:blipFill>
        <p:spPr bwMode="auto">
          <a:xfrm>
            <a:off x="926927" y="1104816"/>
            <a:ext cx="5978273" cy="4337686"/>
          </a:xfrm>
          <a:prstGeom prst="rect">
            <a:avLst/>
          </a:prstGeom>
          <a:extLst>
            <a:ext uri="{53640926-AAD7-44D8-BBD7-CCE9431645EC}">
              <a14:shadowObscured xmlns:a14="http://schemas.microsoft.com/office/drawing/2010/main"/>
            </a:ext>
          </a:extLst>
        </p:spPr>
      </p:pic>
      <p:sp>
        <p:nvSpPr>
          <p:cNvPr id="6" name="object 4"/>
          <p:cNvSpPr txBox="1"/>
          <p:nvPr/>
        </p:nvSpPr>
        <p:spPr>
          <a:xfrm>
            <a:off x="8339328" y="1655065"/>
            <a:ext cx="3090672" cy="4224528"/>
          </a:xfrm>
          <a:prstGeom prst="rect">
            <a:avLst/>
          </a:prstGeom>
        </p:spPr>
        <p:txBody>
          <a:bodyPr vert="horz" lIns="91440" tIns="45720" rIns="91440" bIns="45720" rtlCol="0">
            <a:normAutofit/>
          </a:bodyPr>
          <a:lstStyle/>
          <a:p>
            <a:pPr indent="-228600" defTabSz="914400">
              <a:spcBef>
                <a:spcPts val="700"/>
              </a:spcBef>
              <a:spcAft>
                <a:spcPts val="0"/>
              </a:spcAft>
              <a:buClr>
                <a:schemeClr val="tx2"/>
              </a:buClr>
            </a:pPr>
            <a:r>
              <a:rPr lang="en-US" sz="1400" spc="-15" dirty="0">
                <a:solidFill>
                  <a:schemeClr val="accent6">
                    <a:lumMod val="50000"/>
                  </a:schemeClr>
                </a:solidFill>
              </a:rPr>
              <a:t>Pero,</a:t>
            </a:r>
            <a:r>
              <a:rPr lang="en-US" sz="1400" spc="30" dirty="0">
                <a:solidFill>
                  <a:schemeClr val="accent6">
                    <a:lumMod val="50000"/>
                  </a:schemeClr>
                </a:solidFill>
              </a:rPr>
              <a:t> </a:t>
            </a:r>
            <a:r>
              <a:rPr lang="en-US" sz="1400" spc="-15" dirty="0" err="1">
                <a:solidFill>
                  <a:schemeClr val="accent6">
                    <a:lumMod val="50000"/>
                  </a:schemeClr>
                </a:solidFill>
              </a:rPr>
              <a:t>como</a:t>
            </a:r>
            <a:r>
              <a:rPr lang="en-US" sz="1400" spc="30" dirty="0">
                <a:solidFill>
                  <a:schemeClr val="accent6">
                    <a:lumMod val="50000"/>
                  </a:schemeClr>
                </a:solidFill>
              </a:rPr>
              <a:t> </a:t>
            </a:r>
            <a:r>
              <a:rPr lang="en-US" sz="1400" dirty="0">
                <a:solidFill>
                  <a:schemeClr val="accent6">
                    <a:lumMod val="50000"/>
                  </a:schemeClr>
                </a:solidFill>
              </a:rPr>
              <a:t>la</a:t>
            </a:r>
            <a:r>
              <a:rPr lang="en-US" sz="1400" spc="20" dirty="0">
                <a:solidFill>
                  <a:schemeClr val="accent6">
                    <a:lumMod val="50000"/>
                  </a:schemeClr>
                </a:solidFill>
              </a:rPr>
              <a:t> </a:t>
            </a:r>
            <a:r>
              <a:rPr lang="en-US" sz="1400" spc="-10" dirty="0" err="1">
                <a:solidFill>
                  <a:schemeClr val="accent6">
                    <a:lumMod val="50000"/>
                  </a:schemeClr>
                </a:solidFill>
              </a:rPr>
              <a:t>ciencia</a:t>
            </a:r>
            <a:r>
              <a:rPr lang="en-US" sz="1400" spc="25" dirty="0">
                <a:solidFill>
                  <a:schemeClr val="accent6">
                    <a:lumMod val="50000"/>
                  </a:schemeClr>
                </a:solidFill>
              </a:rPr>
              <a:t> </a:t>
            </a:r>
            <a:r>
              <a:rPr lang="en-US" sz="1400" dirty="0">
                <a:solidFill>
                  <a:schemeClr val="accent6">
                    <a:lumMod val="50000"/>
                  </a:schemeClr>
                </a:solidFill>
              </a:rPr>
              <a:t>y la</a:t>
            </a:r>
            <a:r>
              <a:rPr lang="en-US" sz="1400" spc="20" dirty="0">
                <a:solidFill>
                  <a:schemeClr val="accent6">
                    <a:lumMod val="50000"/>
                  </a:schemeClr>
                </a:solidFill>
              </a:rPr>
              <a:t> </a:t>
            </a:r>
            <a:r>
              <a:rPr lang="en-US" sz="1400" spc="-10" dirty="0" err="1">
                <a:solidFill>
                  <a:schemeClr val="accent6">
                    <a:lumMod val="50000"/>
                  </a:schemeClr>
                </a:solidFill>
              </a:rPr>
              <a:t>tecnología</a:t>
            </a:r>
            <a:r>
              <a:rPr lang="en-US" sz="1400" spc="25" dirty="0">
                <a:solidFill>
                  <a:schemeClr val="accent6">
                    <a:lumMod val="50000"/>
                  </a:schemeClr>
                </a:solidFill>
              </a:rPr>
              <a:t> </a:t>
            </a:r>
            <a:r>
              <a:rPr lang="en-US" sz="1400" spc="-15" dirty="0" err="1">
                <a:solidFill>
                  <a:schemeClr val="accent6">
                    <a:lumMod val="50000"/>
                  </a:schemeClr>
                </a:solidFill>
              </a:rPr>
              <a:t>avanza</a:t>
            </a:r>
            <a:r>
              <a:rPr lang="en-US" sz="1400" spc="-15" dirty="0">
                <a:solidFill>
                  <a:schemeClr val="accent6">
                    <a:lumMod val="50000"/>
                  </a:schemeClr>
                </a:solidFill>
              </a:rPr>
              <a:t>,</a:t>
            </a:r>
            <a:r>
              <a:rPr lang="en-US" sz="1400" spc="35" dirty="0">
                <a:solidFill>
                  <a:schemeClr val="accent6">
                    <a:lumMod val="50000"/>
                  </a:schemeClr>
                </a:solidFill>
              </a:rPr>
              <a:t> </a:t>
            </a:r>
            <a:r>
              <a:rPr lang="en-US" sz="1400" spc="-10" dirty="0" err="1">
                <a:solidFill>
                  <a:schemeClr val="accent6">
                    <a:lumMod val="50000"/>
                  </a:schemeClr>
                </a:solidFill>
              </a:rPr>
              <a:t>asimismo</a:t>
            </a:r>
            <a:r>
              <a:rPr lang="en-US" sz="1400" spc="1125" dirty="0">
                <a:solidFill>
                  <a:schemeClr val="accent6">
                    <a:lumMod val="50000"/>
                  </a:schemeClr>
                </a:solidFill>
              </a:rPr>
              <a:t> </a:t>
            </a:r>
            <a:r>
              <a:rPr lang="en-US" sz="1400" spc="-10" dirty="0">
                <a:solidFill>
                  <a:schemeClr val="accent6">
                    <a:lumMod val="50000"/>
                  </a:schemeClr>
                </a:solidFill>
              </a:rPr>
              <a:t>los</a:t>
            </a:r>
            <a:r>
              <a:rPr lang="en-US" sz="1400" spc="1140" dirty="0">
                <a:solidFill>
                  <a:schemeClr val="accent6">
                    <a:lumMod val="50000"/>
                  </a:schemeClr>
                </a:solidFill>
              </a:rPr>
              <a:t> </a:t>
            </a:r>
            <a:r>
              <a:rPr lang="en-US" sz="1400" spc="-10" dirty="0" err="1">
                <a:solidFill>
                  <a:schemeClr val="accent6">
                    <a:lumMod val="50000"/>
                  </a:schemeClr>
                </a:solidFill>
              </a:rPr>
              <a:t>investigadores</a:t>
            </a:r>
            <a:r>
              <a:rPr lang="en-US" sz="1400" spc="1120" dirty="0">
                <a:solidFill>
                  <a:schemeClr val="accent6">
                    <a:lumMod val="50000"/>
                  </a:schemeClr>
                </a:solidFill>
              </a:rPr>
              <a:t> </a:t>
            </a:r>
            <a:r>
              <a:rPr lang="en-US" sz="1400" spc="-15" dirty="0" err="1">
                <a:solidFill>
                  <a:schemeClr val="accent6">
                    <a:lumMod val="50000"/>
                  </a:schemeClr>
                </a:solidFill>
              </a:rPr>
              <a:t>inmersos</a:t>
            </a:r>
            <a:r>
              <a:rPr lang="en-US" sz="1400" spc="1130" dirty="0">
                <a:solidFill>
                  <a:schemeClr val="accent6">
                    <a:lumMod val="50000"/>
                  </a:schemeClr>
                </a:solidFill>
              </a:rPr>
              <a:t> </a:t>
            </a:r>
            <a:r>
              <a:rPr lang="en-US" sz="1400" spc="-20" dirty="0" err="1">
                <a:solidFill>
                  <a:schemeClr val="accent6">
                    <a:lumMod val="50000"/>
                  </a:schemeClr>
                </a:solidFill>
              </a:rPr>
              <a:t>en</a:t>
            </a:r>
            <a:r>
              <a:rPr lang="en-US" sz="1400" spc="1130" dirty="0">
                <a:solidFill>
                  <a:schemeClr val="accent6">
                    <a:lumMod val="50000"/>
                  </a:schemeClr>
                </a:solidFill>
              </a:rPr>
              <a:t> </a:t>
            </a:r>
            <a:r>
              <a:rPr lang="en-US" sz="1400" dirty="0">
                <a:solidFill>
                  <a:schemeClr val="accent6">
                    <a:lumMod val="50000"/>
                  </a:schemeClr>
                </a:solidFill>
              </a:rPr>
              <a:t>la </a:t>
            </a:r>
            <a:r>
              <a:rPr lang="en-US" sz="1400" spc="-10" dirty="0" err="1">
                <a:solidFill>
                  <a:schemeClr val="accent6">
                    <a:lumMod val="50000"/>
                  </a:schemeClr>
                </a:solidFill>
              </a:rPr>
              <a:t>industria</a:t>
            </a:r>
            <a:r>
              <a:rPr lang="en-US" sz="1400" spc="345" dirty="0">
                <a:solidFill>
                  <a:schemeClr val="accent6">
                    <a:lumMod val="50000"/>
                  </a:schemeClr>
                </a:solidFill>
              </a:rPr>
              <a:t> </a:t>
            </a:r>
            <a:r>
              <a:rPr lang="en-US" sz="1400" spc="-15" dirty="0" err="1">
                <a:solidFill>
                  <a:schemeClr val="accent6">
                    <a:lumMod val="50000"/>
                  </a:schemeClr>
                </a:solidFill>
              </a:rPr>
              <a:t>minera</a:t>
            </a:r>
            <a:r>
              <a:rPr lang="en-US" sz="1400" spc="340" dirty="0">
                <a:solidFill>
                  <a:schemeClr val="accent6">
                    <a:lumMod val="50000"/>
                  </a:schemeClr>
                </a:solidFill>
              </a:rPr>
              <a:t> </a:t>
            </a:r>
            <a:r>
              <a:rPr lang="en-US" sz="1400" spc="-20" dirty="0" err="1">
                <a:solidFill>
                  <a:schemeClr val="accent6">
                    <a:lumMod val="50000"/>
                  </a:schemeClr>
                </a:solidFill>
              </a:rPr>
              <a:t>han</a:t>
            </a:r>
            <a:r>
              <a:rPr lang="en-US" sz="1400" spc="350" dirty="0">
                <a:solidFill>
                  <a:schemeClr val="accent6">
                    <a:lumMod val="50000"/>
                  </a:schemeClr>
                </a:solidFill>
              </a:rPr>
              <a:t> </a:t>
            </a:r>
            <a:r>
              <a:rPr lang="en-US" sz="1400" spc="-15" dirty="0" err="1">
                <a:solidFill>
                  <a:schemeClr val="accent6">
                    <a:lumMod val="50000"/>
                  </a:schemeClr>
                </a:solidFill>
              </a:rPr>
              <a:t>postulado</a:t>
            </a:r>
            <a:r>
              <a:rPr lang="en-US" sz="1400" spc="350" dirty="0">
                <a:solidFill>
                  <a:schemeClr val="accent6">
                    <a:lumMod val="50000"/>
                  </a:schemeClr>
                </a:solidFill>
              </a:rPr>
              <a:t> </a:t>
            </a:r>
            <a:r>
              <a:rPr lang="en-US" sz="1400" spc="-15" dirty="0" err="1">
                <a:solidFill>
                  <a:schemeClr val="accent6">
                    <a:lumMod val="50000"/>
                  </a:schemeClr>
                </a:solidFill>
              </a:rPr>
              <a:t>varios</a:t>
            </a:r>
            <a:r>
              <a:rPr lang="en-US" sz="1400" spc="360" dirty="0">
                <a:solidFill>
                  <a:schemeClr val="accent6">
                    <a:lumMod val="50000"/>
                  </a:schemeClr>
                </a:solidFill>
              </a:rPr>
              <a:t> </a:t>
            </a:r>
            <a:r>
              <a:rPr lang="en-US" sz="1400" spc="-20" dirty="0" err="1">
                <a:solidFill>
                  <a:schemeClr val="accent6">
                    <a:lumMod val="50000"/>
                  </a:schemeClr>
                </a:solidFill>
              </a:rPr>
              <a:t>modelos</a:t>
            </a:r>
            <a:r>
              <a:rPr lang="en-US" sz="1400" dirty="0">
                <a:solidFill>
                  <a:schemeClr val="accent6">
                    <a:lumMod val="50000"/>
                  </a:schemeClr>
                </a:solidFill>
              </a:rPr>
              <a:t> </a:t>
            </a:r>
            <a:r>
              <a:rPr lang="en-US" sz="1400" spc="-15" dirty="0" err="1">
                <a:solidFill>
                  <a:schemeClr val="accent6">
                    <a:lumMod val="50000"/>
                  </a:schemeClr>
                </a:solidFill>
              </a:rPr>
              <a:t>matemáticos</a:t>
            </a:r>
            <a:r>
              <a:rPr lang="en-US" sz="1400" spc="410" dirty="0">
                <a:solidFill>
                  <a:schemeClr val="accent6">
                    <a:lumMod val="50000"/>
                  </a:schemeClr>
                </a:solidFill>
              </a:rPr>
              <a:t> </a:t>
            </a:r>
            <a:r>
              <a:rPr lang="en-US" sz="1400" spc="-10" dirty="0">
                <a:solidFill>
                  <a:schemeClr val="accent6">
                    <a:lumMod val="50000"/>
                  </a:schemeClr>
                </a:solidFill>
              </a:rPr>
              <a:t>para</a:t>
            </a:r>
            <a:r>
              <a:rPr lang="en-US" sz="1400" spc="380" dirty="0">
                <a:solidFill>
                  <a:schemeClr val="accent6">
                    <a:lumMod val="50000"/>
                  </a:schemeClr>
                </a:solidFill>
              </a:rPr>
              <a:t> </a:t>
            </a:r>
            <a:r>
              <a:rPr lang="en-US" sz="1400" spc="-20" dirty="0" err="1">
                <a:solidFill>
                  <a:schemeClr val="accent6">
                    <a:lumMod val="50000"/>
                  </a:schemeClr>
                </a:solidFill>
              </a:rPr>
              <a:t>poder</a:t>
            </a:r>
            <a:r>
              <a:rPr lang="en-US" sz="1400" spc="410" dirty="0">
                <a:solidFill>
                  <a:schemeClr val="accent6">
                    <a:lumMod val="50000"/>
                  </a:schemeClr>
                </a:solidFill>
              </a:rPr>
              <a:t> </a:t>
            </a:r>
            <a:r>
              <a:rPr lang="en-US" sz="1400" spc="-15" dirty="0" err="1">
                <a:solidFill>
                  <a:schemeClr val="accent6">
                    <a:lumMod val="50000"/>
                  </a:schemeClr>
                </a:solidFill>
              </a:rPr>
              <a:t>hacer</a:t>
            </a:r>
            <a:r>
              <a:rPr lang="en-US" sz="1400" spc="410" dirty="0">
                <a:solidFill>
                  <a:schemeClr val="accent6">
                    <a:lumMod val="50000"/>
                  </a:schemeClr>
                </a:solidFill>
              </a:rPr>
              <a:t> </a:t>
            </a:r>
            <a:r>
              <a:rPr lang="en-US" sz="1400" spc="-20" dirty="0" err="1">
                <a:solidFill>
                  <a:schemeClr val="accent6">
                    <a:lumMod val="50000"/>
                  </a:schemeClr>
                </a:solidFill>
              </a:rPr>
              <a:t>uso</a:t>
            </a:r>
            <a:r>
              <a:rPr lang="en-US" sz="1400" spc="390" dirty="0">
                <a:solidFill>
                  <a:schemeClr val="accent6">
                    <a:lumMod val="50000"/>
                  </a:schemeClr>
                </a:solidFill>
              </a:rPr>
              <a:t> </a:t>
            </a:r>
            <a:r>
              <a:rPr lang="en-US" sz="1400" spc="-20" dirty="0">
                <a:solidFill>
                  <a:schemeClr val="accent6">
                    <a:lumMod val="50000"/>
                  </a:schemeClr>
                </a:solidFill>
              </a:rPr>
              <a:t>de</a:t>
            </a:r>
            <a:r>
              <a:rPr lang="en-US" sz="1400" spc="400" dirty="0">
                <a:solidFill>
                  <a:schemeClr val="accent6">
                    <a:lumMod val="50000"/>
                  </a:schemeClr>
                </a:solidFill>
              </a:rPr>
              <a:t> </a:t>
            </a:r>
            <a:r>
              <a:rPr lang="en-US" sz="1400" spc="-15" dirty="0" err="1">
                <a:solidFill>
                  <a:schemeClr val="accent6">
                    <a:lumMod val="50000"/>
                  </a:schemeClr>
                </a:solidFill>
              </a:rPr>
              <a:t>ellos</a:t>
            </a:r>
            <a:r>
              <a:rPr lang="en-US" sz="1400" spc="425" dirty="0">
                <a:solidFill>
                  <a:schemeClr val="accent6">
                    <a:lumMod val="50000"/>
                  </a:schemeClr>
                </a:solidFill>
              </a:rPr>
              <a:t> </a:t>
            </a:r>
            <a:r>
              <a:rPr lang="en-US" sz="1400" dirty="0">
                <a:solidFill>
                  <a:schemeClr val="accent6">
                    <a:lumMod val="50000"/>
                  </a:schemeClr>
                </a:solidFill>
              </a:rPr>
              <a:t>y </a:t>
            </a:r>
            <a:r>
              <a:rPr lang="en-US" sz="1400" spc="-10" dirty="0" err="1">
                <a:solidFill>
                  <a:schemeClr val="accent6">
                    <a:lumMod val="50000"/>
                  </a:schemeClr>
                </a:solidFill>
              </a:rPr>
              <a:t>aplicarlo</a:t>
            </a:r>
            <a:r>
              <a:rPr lang="en-US" sz="1400" spc="20" dirty="0">
                <a:solidFill>
                  <a:schemeClr val="accent6">
                    <a:lumMod val="50000"/>
                  </a:schemeClr>
                </a:solidFill>
              </a:rPr>
              <a:t> </a:t>
            </a:r>
            <a:r>
              <a:rPr lang="en-US" sz="1400" spc="-20" dirty="0" err="1">
                <a:solidFill>
                  <a:schemeClr val="accent6">
                    <a:lumMod val="50000"/>
                  </a:schemeClr>
                </a:solidFill>
              </a:rPr>
              <a:t>en</a:t>
            </a:r>
            <a:r>
              <a:rPr lang="en-US" sz="1400" spc="25" dirty="0">
                <a:solidFill>
                  <a:schemeClr val="accent6">
                    <a:lumMod val="50000"/>
                  </a:schemeClr>
                </a:solidFill>
              </a:rPr>
              <a:t> </a:t>
            </a:r>
            <a:r>
              <a:rPr lang="en-US" sz="1400" dirty="0">
                <a:solidFill>
                  <a:schemeClr val="accent6">
                    <a:lumMod val="50000"/>
                  </a:schemeClr>
                </a:solidFill>
              </a:rPr>
              <a:t>la</a:t>
            </a:r>
            <a:r>
              <a:rPr lang="en-US" sz="1400" spc="20" dirty="0">
                <a:solidFill>
                  <a:schemeClr val="accent6">
                    <a:lumMod val="50000"/>
                  </a:schemeClr>
                </a:solidFill>
              </a:rPr>
              <a:t> </a:t>
            </a:r>
            <a:r>
              <a:rPr lang="en-US" sz="1400" spc="-10" dirty="0" err="1">
                <a:solidFill>
                  <a:schemeClr val="accent6">
                    <a:lumMod val="50000"/>
                  </a:schemeClr>
                </a:solidFill>
              </a:rPr>
              <a:t>operación</a:t>
            </a:r>
            <a:r>
              <a:rPr lang="en-US" sz="1400" spc="10" dirty="0">
                <a:solidFill>
                  <a:schemeClr val="accent6">
                    <a:lumMod val="50000"/>
                  </a:schemeClr>
                </a:solidFill>
              </a:rPr>
              <a:t> </a:t>
            </a:r>
            <a:r>
              <a:rPr lang="en-US" sz="1400" spc="-15" dirty="0" err="1">
                <a:solidFill>
                  <a:schemeClr val="accent6">
                    <a:lumMod val="50000"/>
                  </a:schemeClr>
                </a:solidFill>
              </a:rPr>
              <a:t>minera</a:t>
            </a:r>
            <a:r>
              <a:rPr lang="en-US" sz="1400" spc="30" dirty="0">
                <a:solidFill>
                  <a:schemeClr val="accent6">
                    <a:lumMod val="50000"/>
                  </a:schemeClr>
                </a:solidFill>
              </a:rPr>
              <a:t> </a:t>
            </a:r>
            <a:r>
              <a:rPr lang="en-US" sz="1400" spc="-10" dirty="0" err="1">
                <a:solidFill>
                  <a:schemeClr val="accent6">
                    <a:lumMod val="50000"/>
                  </a:schemeClr>
                </a:solidFill>
              </a:rPr>
              <a:t>unitaria</a:t>
            </a:r>
            <a:r>
              <a:rPr lang="en-US" sz="1400" spc="15" dirty="0">
                <a:solidFill>
                  <a:schemeClr val="accent6">
                    <a:lumMod val="50000"/>
                  </a:schemeClr>
                </a:solidFill>
              </a:rPr>
              <a:t> </a:t>
            </a:r>
            <a:r>
              <a:rPr lang="en-US" sz="1400" spc="-15" dirty="0">
                <a:solidFill>
                  <a:schemeClr val="accent6">
                    <a:lumMod val="50000"/>
                  </a:schemeClr>
                </a:solidFill>
              </a:rPr>
              <a:t>binomial</a:t>
            </a:r>
            <a:r>
              <a:rPr lang="en-US" sz="1400" dirty="0">
                <a:solidFill>
                  <a:schemeClr val="accent6">
                    <a:lumMod val="50000"/>
                  </a:schemeClr>
                </a:solidFill>
              </a:rPr>
              <a:t> </a:t>
            </a:r>
            <a:r>
              <a:rPr lang="en-US" sz="1400" spc="-20" dirty="0">
                <a:solidFill>
                  <a:schemeClr val="accent6">
                    <a:lumMod val="50000"/>
                  </a:schemeClr>
                </a:solidFill>
              </a:rPr>
              <a:t>de</a:t>
            </a:r>
            <a:r>
              <a:rPr lang="en-US" sz="1400" dirty="0">
                <a:solidFill>
                  <a:schemeClr val="accent6">
                    <a:lumMod val="50000"/>
                  </a:schemeClr>
                </a:solidFill>
              </a:rPr>
              <a:t> </a:t>
            </a:r>
            <a:r>
              <a:rPr lang="en-US" sz="1400" spc="-10" dirty="0" err="1">
                <a:solidFill>
                  <a:schemeClr val="accent6">
                    <a:lumMod val="50000"/>
                  </a:schemeClr>
                </a:solidFill>
              </a:rPr>
              <a:t>perforación</a:t>
            </a:r>
            <a:r>
              <a:rPr lang="en-US" sz="1400" spc="-10" dirty="0">
                <a:solidFill>
                  <a:schemeClr val="accent6">
                    <a:lumMod val="50000"/>
                  </a:schemeClr>
                </a:solidFill>
              </a:rPr>
              <a:t> </a:t>
            </a:r>
            <a:r>
              <a:rPr lang="en-US" sz="1400" dirty="0">
                <a:solidFill>
                  <a:schemeClr val="accent6">
                    <a:lumMod val="50000"/>
                  </a:schemeClr>
                </a:solidFill>
              </a:rPr>
              <a:t>y</a:t>
            </a:r>
            <a:r>
              <a:rPr lang="en-US" sz="1400" spc="-25" dirty="0">
                <a:solidFill>
                  <a:schemeClr val="accent6">
                    <a:lumMod val="50000"/>
                  </a:schemeClr>
                </a:solidFill>
              </a:rPr>
              <a:t> </a:t>
            </a:r>
            <a:r>
              <a:rPr lang="en-US" sz="1400" spc="-15" dirty="0" err="1">
                <a:solidFill>
                  <a:schemeClr val="accent6">
                    <a:lumMod val="50000"/>
                  </a:schemeClr>
                </a:solidFill>
              </a:rPr>
              <a:t>voladura</a:t>
            </a:r>
            <a:r>
              <a:rPr lang="en-US" sz="1400" dirty="0">
                <a:solidFill>
                  <a:schemeClr val="accent6">
                    <a:lumMod val="50000"/>
                  </a:schemeClr>
                </a:solidFill>
              </a:rPr>
              <a:t> </a:t>
            </a:r>
            <a:r>
              <a:rPr lang="en-US" sz="1400" spc="-20" dirty="0">
                <a:solidFill>
                  <a:schemeClr val="accent6">
                    <a:lumMod val="50000"/>
                  </a:schemeClr>
                </a:solidFill>
              </a:rPr>
              <a:t>de</a:t>
            </a:r>
            <a:r>
              <a:rPr lang="en-US" sz="1400" dirty="0">
                <a:solidFill>
                  <a:schemeClr val="accent6">
                    <a:lumMod val="50000"/>
                  </a:schemeClr>
                </a:solidFill>
              </a:rPr>
              <a:t> </a:t>
            </a:r>
            <a:r>
              <a:rPr lang="en-US" sz="1400" spc="-10" dirty="0" err="1">
                <a:solidFill>
                  <a:schemeClr val="accent6">
                    <a:lumMod val="50000"/>
                  </a:schemeClr>
                </a:solidFill>
              </a:rPr>
              <a:t>rocas</a:t>
            </a:r>
            <a:r>
              <a:rPr lang="en-US" sz="1400" spc="-10" dirty="0">
                <a:solidFill>
                  <a:schemeClr val="accent6">
                    <a:lumMod val="50000"/>
                  </a:schemeClr>
                </a:solidFill>
              </a:rPr>
              <a:t>.</a:t>
            </a:r>
          </a:p>
          <a:p>
            <a:pPr indent="-228600" defTabSz="914400">
              <a:spcBef>
                <a:spcPts val="700"/>
              </a:spcBef>
              <a:buClr>
                <a:schemeClr val="tx2"/>
              </a:buClr>
            </a:pPr>
            <a:r>
              <a:rPr lang="en-US" sz="1400" dirty="0">
                <a:solidFill>
                  <a:schemeClr val="accent6">
                    <a:lumMod val="50000"/>
                  </a:schemeClr>
                </a:solidFill>
                <a:effectLst/>
              </a:rPr>
              <a:t>Por tanto, se </a:t>
            </a:r>
            <a:r>
              <a:rPr lang="en-US" sz="1400" dirty="0" err="1">
                <a:solidFill>
                  <a:schemeClr val="accent6">
                    <a:lumMod val="50000"/>
                  </a:schemeClr>
                </a:solidFill>
                <a:effectLst/>
              </a:rPr>
              <a:t>puede</a:t>
            </a:r>
            <a:r>
              <a:rPr lang="en-US" sz="1400" dirty="0">
                <a:solidFill>
                  <a:schemeClr val="accent6">
                    <a:lumMod val="50000"/>
                  </a:schemeClr>
                </a:solidFill>
                <a:effectLst/>
              </a:rPr>
              <a:t> </a:t>
            </a:r>
            <a:r>
              <a:rPr lang="en-US" sz="1400" dirty="0" err="1">
                <a:solidFill>
                  <a:schemeClr val="accent6">
                    <a:lumMod val="50000"/>
                  </a:schemeClr>
                </a:solidFill>
                <a:effectLst/>
              </a:rPr>
              <a:t>enfatizar</a:t>
            </a:r>
            <a:r>
              <a:rPr lang="en-US" sz="1400" dirty="0">
                <a:solidFill>
                  <a:schemeClr val="accent6">
                    <a:lumMod val="50000"/>
                  </a:schemeClr>
                </a:solidFill>
                <a:effectLst/>
              </a:rPr>
              <a:t> que </a:t>
            </a:r>
            <a:r>
              <a:rPr lang="en-US" sz="1400" dirty="0" err="1">
                <a:solidFill>
                  <a:schemeClr val="accent6">
                    <a:lumMod val="50000"/>
                  </a:schemeClr>
                </a:solidFill>
                <a:effectLst/>
              </a:rPr>
              <a:t>compañía</a:t>
            </a:r>
            <a:r>
              <a:rPr lang="en-US" sz="1400" dirty="0">
                <a:solidFill>
                  <a:schemeClr val="accent6">
                    <a:lumMod val="50000"/>
                  </a:schemeClr>
                </a:solidFill>
              </a:rPr>
              <a:t> </a:t>
            </a:r>
            <a:r>
              <a:rPr lang="en-US" sz="1400" dirty="0" err="1">
                <a:solidFill>
                  <a:schemeClr val="accent6">
                    <a:lumMod val="50000"/>
                  </a:schemeClr>
                </a:solidFill>
                <a:effectLst/>
              </a:rPr>
              <a:t>minera</a:t>
            </a:r>
            <a:r>
              <a:rPr lang="en-US" sz="1400" dirty="0">
                <a:solidFill>
                  <a:schemeClr val="accent6">
                    <a:lumMod val="50000"/>
                  </a:schemeClr>
                </a:solidFill>
                <a:effectLst/>
              </a:rPr>
              <a:t> que </a:t>
            </a:r>
            <a:r>
              <a:rPr lang="en-US" sz="1400" dirty="0" err="1">
                <a:solidFill>
                  <a:schemeClr val="accent6">
                    <a:lumMod val="50000"/>
                  </a:schemeClr>
                </a:solidFill>
                <a:effectLst/>
              </a:rPr>
              <a:t>tenga</a:t>
            </a:r>
            <a:r>
              <a:rPr lang="en-US" sz="1400" dirty="0">
                <a:solidFill>
                  <a:schemeClr val="accent6">
                    <a:lumMod val="50000"/>
                  </a:schemeClr>
                </a:solidFill>
                <a:effectLst/>
              </a:rPr>
              <a:t> </a:t>
            </a:r>
            <a:r>
              <a:rPr lang="en-US" sz="1400" dirty="0" err="1">
                <a:solidFill>
                  <a:schemeClr val="accent6">
                    <a:lumMod val="50000"/>
                  </a:schemeClr>
                </a:solidFill>
                <a:effectLst/>
              </a:rPr>
              <a:t>problemas</a:t>
            </a:r>
            <a:r>
              <a:rPr lang="en-US" sz="1400" dirty="0">
                <a:solidFill>
                  <a:schemeClr val="accent6">
                    <a:lumMod val="50000"/>
                  </a:schemeClr>
                </a:solidFill>
                <a:effectLst/>
              </a:rPr>
              <a:t> de </a:t>
            </a:r>
            <a:r>
              <a:rPr lang="en-US" sz="1400" dirty="0" err="1">
                <a:solidFill>
                  <a:schemeClr val="accent6">
                    <a:lumMod val="50000"/>
                  </a:schemeClr>
                </a:solidFill>
                <a:effectLst/>
              </a:rPr>
              <a:t>vibraciones</a:t>
            </a:r>
            <a:r>
              <a:rPr lang="en-US" sz="1400" dirty="0">
                <a:solidFill>
                  <a:schemeClr val="accent6">
                    <a:lumMod val="50000"/>
                  </a:schemeClr>
                </a:solidFill>
                <a:effectLst/>
              </a:rPr>
              <a:t> </a:t>
            </a:r>
            <a:r>
              <a:rPr lang="en-US" sz="1400" dirty="0" err="1">
                <a:solidFill>
                  <a:schemeClr val="accent6">
                    <a:lumMod val="50000"/>
                  </a:schemeClr>
                </a:solidFill>
                <a:effectLst/>
              </a:rPr>
              <a:t>inducidas</a:t>
            </a:r>
            <a:r>
              <a:rPr lang="en-US" sz="1400" dirty="0">
                <a:solidFill>
                  <a:schemeClr val="accent6">
                    <a:lumMod val="50000"/>
                  </a:schemeClr>
                </a:solidFill>
                <a:effectLst/>
              </a:rPr>
              <a:t> por la </a:t>
            </a:r>
            <a:r>
              <a:rPr lang="en-US" sz="1400" dirty="0" err="1">
                <a:solidFill>
                  <a:schemeClr val="accent6">
                    <a:lumMod val="50000"/>
                  </a:schemeClr>
                </a:solidFill>
                <a:effectLst/>
              </a:rPr>
              <a:t>voladura</a:t>
            </a:r>
            <a:r>
              <a:rPr lang="en-US" sz="1400" dirty="0">
                <a:solidFill>
                  <a:schemeClr val="accent6">
                    <a:lumMod val="50000"/>
                  </a:schemeClr>
                </a:solidFill>
                <a:effectLst/>
              </a:rPr>
              <a:t> de </a:t>
            </a:r>
            <a:r>
              <a:rPr lang="en-US" sz="1400" dirty="0" err="1">
                <a:solidFill>
                  <a:schemeClr val="accent6">
                    <a:lumMod val="50000"/>
                  </a:schemeClr>
                </a:solidFill>
                <a:effectLst/>
              </a:rPr>
              <a:t>rocas</a:t>
            </a:r>
            <a:r>
              <a:rPr lang="en-US" sz="1400" dirty="0">
                <a:solidFill>
                  <a:schemeClr val="accent6">
                    <a:lumMod val="50000"/>
                  </a:schemeClr>
                </a:solidFill>
                <a:effectLst/>
              </a:rPr>
              <a:t> </a:t>
            </a:r>
            <a:r>
              <a:rPr lang="en-US" sz="1400" dirty="0" err="1">
                <a:solidFill>
                  <a:schemeClr val="accent6">
                    <a:lumMod val="50000"/>
                  </a:schemeClr>
                </a:solidFill>
                <a:effectLst/>
              </a:rPr>
              <a:t>será</a:t>
            </a:r>
            <a:r>
              <a:rPr lang="en-US" sz="1400" dirty="0">
                <a:solidFill>
                  <a:schemeClr val="accent6">
                    <a:lumMod val="50000"/>
                  </a:schemeClr>
                </a:solidFill>
                <a:effectLst/>
              </a:rPr>
              <a:t> po </a:t>
            </a:r>
            <a:r>
              <a:rPr lang="en-US" sz="1400" dirty="0" err="1">
                <a:solidFill>
                  <a:schemeClr val="accent6">
                    <a:lumMod val="50000"/>
                  </a:schemeClr>
                </a:solidFill>
                <a:effectLst/>
              </a:rPr>
              <a:t>faltade</a:t>
            </a:r>
            <a:r>
              <a:rPr lang="en-US" sz="1400" dirty="0">
                <a:solidFill>
                  <a:schemeClr val="accent6">
                    <a:lumMod val="50000"/>
                  </a:schemeClr>
                </a:solidFill>
                <a:effectLst/>
              </a:rPr>
              <a:t> </a:t>
            </a:r>
            <a:r>
              <a:rPr lang="en-US" sz="1400" dirty="0" err="1">
                <a:solidFill>
                  <a:schemeClr val="accent6">
                    <a:lumMod val="50000"/>
                  </a:schemeClr>
                </a:solidFill>
                <a:effectLst/>
              </a:rPr>
              <a:t>capacidad</a:t>
            </a:r>
            <a:r>
              <a:rPr lang="en-US" sz="1400" dirty="0">
                <a:solidFill>
                  <a:schemeClr val="accent6">
                    <a:lumMod val="50000"/>
                  </a:schemeClr>
                </a:solidFill>
                <a:effectLst/>
              </a:rPr>
              <a:t> </a:t>
            </a:r>
            <a:r>
              <a:rPr lang="en-US" sz="1400" dirty="0" err="1">
                <a:solidFill>
                  <a:schemeClr val="accent6">
                    <a:lumMod val="50000"/>
                  </a:schemeClr>
                </a:solidFill>
                <a:effectLst/>
              </a:rPr>
              <a:t>gerencial</a:t>
            </a:r>
            <a:r>
              <a:rPr lang="en-US" sz="1400" dirty="0">
                <a:solidFill>
                  <a:schemeClr val="accent6">
                    <a:lumMod val="50000"/>
                  </a:schemeClr>
                </a:solidFill>
                <a:effectLst/>
              </a:rPr>
              <a:t> y </a:t>
            </a:r>
            <a:r>
              <a:rPr lang="en-US" sz="1400" dirty="0" err="1">
                <a:solidFill>
                  <a:schemeClr val="accent6">
                    <a:lumMod val="50000"/>
                  </a:schemeClr>
                </a:solidFill>
                <a:effectLst/>
              </a:rPr>
              <a:t>desconocimiento</a:t>
            </a:r>
            <a:r>
              <a:rPr lang="en-US" sz="1400" dirty="0">
                <a:solidFill>
                  <a:schemeClr val="accent6">
                    <a:lumMod val="50000"/>
                  </a:schemeClr>
                </a:solidFill>
                <a:effectLst/>
              </a:rPr>
              <a:t>, por </a:t>
            </a:r>
            <a:r>
              <a:rPr lang="en-US" sz="1400" dirty="0" err="1">
                <a:solidFill>
                  <a:schemeClr val="accent6">
                    <a:lumMod val="50000"/>
                  </a:schemeClr>
                </a:solidFill>
                <a:effectLst/>
              </a:rPr>
              <a:t>ahora</a:t>
            </a:r>
            <a:r>
              <a:rPr lang="en-US" sz="1400" dirty="0">
                <a:solidFill>
                  <a:schemeClr val="accent6">
                    <a:lumMod val="50000"/>
                  </a:schemeClr>
                </a:solidFill>
                <a:effectLst/>
              </a:rPr>
              <a:t> </a:t>
            </a:r>
            <a:r>
              <a:rPr lang="en-US" sz="1400" dirty="0" err="1">
                <a:solidFill>
                  <a:schemeClr val="accent6">
                    <a:lumMod val="50000"/>
                  </a:schemeClr>
                </a:solidFill>
                <a:effectLst/>
              </a:rPr>
              <a:t>si</a:t>
            </a:r>
            <a:r>
              <a:rPr lang="en-US" sz="1400" dirty="0">
                <a:solidFill>
                  <a:schemeClr val="accent6">
                    <a:lumMod val="50000"/>
                  </a:schemeClr>
                </a:solidFill>
                <a:effectLst/>
              </a:rPr>
              <a:t> </a:t>
            </a:r>
            <a:r>
              <a:rPr lang="en-US" sz="1400" dirty="0" err="1">
                <a:solidFill>
                  <a:schemeClr val="accent6">
                    <a:lumMod val="50000"/>
                  </a:schemeClr>
                </a:solidFill>
                <a:effectLst/>
              </a:rPr>
              <a:t>existen</a:t>
            </a:r>
            <a:r>
              <a:rPr lang="en-US" sz="1400" dirty="0">
                <a:solidFill>
                  <a:schemeClr val="accent6">
                    <a:lumMod val="50000"/>
                  </a:schemeClr>
                </a:solidFill>
                <a:effectLst/>
              </a:rPr>
              <a:t> </a:t>
            </a:r>
            <a:r>
              <a:rPr lang="en-US" sz="1400" dirty="0" err="1">
                <a:solidFill>
                  <a:schemeClr val="accent6">
                    <a:lumMod val="50000"/>
                  </a:schemeClr>
                </a:solidFill>
                <a:effectLst/>
              </a:rPr>
              <a:t>modelos</a:t>
            </a:r>
            <a:r>
              <a:rPr lang="en-US" sz="1400" dirty="0">
                <a:solidFill>
                  <a:schemeClr val="accent6">
                    <a:lumMod val="50000"/>
                  </a:schemeClr>
                </a:solidFill>
                <a:effectLst/>
              </a:rPr>
              <a:t> </a:t>
            </a:r>
            <a:r>
              <a:rPr lang="en-US" sz="1400" dirty="0" err="1">
                <a:solidFill>
                  <a:schemeClr val="accent6">
                    <a:lumMod val="50000"/>
                  </a:schemeClr>
                </a:solidFill>
                <a:effectLst/>
              </a:rPr>
              <a:t>matemáticos</a:t>
            </a:r>
            <a:r>
              <a:rPr lang="en-US" sz="1400" dirty="0">
                <a:solidFill>
                  <a:schemeClr val="accent6">
                    <a:lumMod val="50000"/>
                  </a:schemeClr>
                </a:solidFill>
                <a:effectLst/>
              </a:rPr>
              <a:t> y</a:t>
            </a:r>
            <a:r>
              <a:rPr lang="en-US" sz="1400" dirty="0">
                <a:solidFill>
                  <a:schemeClr val="accent6">
                    <a:lumMod val="50000"/>
                  </a:schemeClr>
                </a:solidFill>
              </a:rPr>
              <a:t> </a:t>
            </a:r>
            <a:r>
              <a:rPr lang="en-US" sz="1400" dirty="0" err="1">
                <a:solidFill>
                  <a:schemeClr val="accent6">
                    <a:lumMod val="50000"/>
                  </a:schemeClr>
                </a:solidFill>
                <a:effectLst/>
              </a:rPr>
              <a:t>profesionales</a:t>
            </a:r>
            <a:r>
              <a:rPr lang="en-US" sz="1400" dirty="0">
                <a:solidFill>
                  <a:schemeClr val="accent6">
                    <a:lumMod val="50000"/>
                  </a:schemeClr>
                </a:solidFill>
                <a:effectLst/>
              </a:rPr>
              <a:t> que dan la </a:t>
            </a:r>
            <a:r>
              <a:rPr lang="en-US" sz="1400" dirty="0" err="1">
                <a:solidFill>
                  <a:schemeClr val="accent6">
                    <a:lumMod val="50000"/>
                  </a:schemeClr>
                </a:solidFill>
                <a:effectLst/>
              </a:rPr>
              <a:t>solución</a:t>
            </a:r>
            <a:r>
              <a:rPr lang="en-US" sz="1400" dirty="0">
                <a:solidFill>
                  <a:schemeClr val="accent6">
                    <a:lumMod val="50000"/>
                  </a:schemeClr>
                </a:solidFill>
                <a:effectLst/>
              </a:rPr>
              <a:t> a </a:t>
            </a:r>
            <a:r>
              <a:rPr lang="en-US" sz="1400" dirty="0" err="1">
                <a:solidFill>
                  <a:schemeClr val="accent6">
                    <a:lumMod val="50000"/>
                  </a:schemeClr>
                </a:solidFill>
                <a:effectLst/>
              </a:rPr>
              <a:t>este</a:t>
            </a:r>
            <a:r>
              <a:rPr lang="en-US" sz="1400" dirty="0">
                <a:solidFill>
                  <a:schemeClr val="accent6">
                    <a:lumMod val="50000"/>
                  </a:schemeClr>
                </a:solidFill>
                <a:effectLst/>
              </a:rPr>
              <a:t> </a:t>
            </a:r>
            <a:r>
              <a:rPr lang="en-US" sz="1400" dirty="0" err="1">
                <a:solidFill>
                  <a:schemeClr val="accent6">
                    <a:lumMod val="50000"/>
                  </a:schemeClr>
                </a:solidFill>
                <a:effectLst/>
              </a:rPr>
              <a:t>problema</a:t>
            </a:r>
            <a:r>
              <a:rPr lang="en-US" sz="1400" dirty="0">
                <a:solidFill>
                  <a:schemeClr val="accent6">
                    <a:lumMod val="50000"/>
                  </a:schemeClr>
                </a:solidFill>
                <a:effectLst/>
              </a:rPr>
              <a:t>.</a:t>
            </a:r>
          </a:p>
          <a:p>
            <a:pPr indent="-228600" defTabSz="914400">
              <a:spcBef>
                <a:spcPts val="700"/>
              </a:spcBef>
              <a:spcAft>
                <a:spcPts val="0"/>
              </a:spcAft>
              <a:buClr>
                <a:schemeClr val="tx2"/>
              </a:buClr>
            </a:pPr>
            <a:endParaRPr lang="en-US" sz="1400" dirty="0">
              <a:solidFill>
                <a:schemeClr val="accent6">
                  <a:lumMod val="50000"/>
                </a:schemeClr>
              </a:solidFill>
            </a:endParaRPr>
          </a:p>
        </p:txBody>
      </p:sp>
    </p:spTree>
    <p:extLst>
      <p:ext uri="{BB962C8B-B14F-4D97-AF65-F5344CB8AC3E}">
        <p14:creationId xmlns:p14="http://schemas.microsoft.com/office/powerpoint/2010/main" val="783068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1FDF0E8-7069-494D-8754-76EE952D5B20}"/>
              </a:ext>
            </a:extLst>
          </p:cNvPr>
          <p:cNvSpPr>
            <a:spLocks noGrp="1"/>
          </p:cNvSpPr>
          <p:nvPr>
            <p:ph type="title"/>
          </p:nvPr>
        </p:nvSpPr>
        <p:spPr>
          <a:xfrm>
            <a:off x="8339328" y="457200"/>
            <a:ext cx="3090672" cy="1197864"/>
          </a:xfrm>
        </p:spPr>
        <p:txBody>
          <a:bodyPr vert="horz" lIns="91440" tIns="45720" rIns="91440" bIns="45720" rtlCol="0" anchor="b">
            <a:normAutofit/>
          </a:bodyPr>
          <a:lstStyle/>
          <a:p>
            <a:r>
              <a:rPr lang="en-US" sz="1900">
                <a:solidFill>
                  <a:schemeClr val="accent1"/>
                </a:solidFill>
              </a:rPr>
              <a:t>INTRODUCCIÓN</a:t>
            </a:r>
          </a:p>
        </p:txBody>
      </p:sp>
      <p:pic>
        <p:nvPicPr>
          <p:cNvPr id="4" name="Imagen 3"/>
          <p:cNvPicPr/>
          <p:nvPr/>
        </p:nvPicPr>
        <p:blipFill rotWithShape="1">
          <a:blip r:embed="rId3"/>
          <a:srcRect l="49565" t="28864" r="26623" b="35683"/>
          <a:stretch/>
        </p:blipFill>
        <p:spPr bwMode="auto">
          <a:xfrm>
            <a:off x="926927" y="770285"/>
            <a:ext cx="5978273" cy="5006748"/>
          </a:xfrm>
          <a:prstGeom prst="rect">
            <a:avLst/>
          </a:prstGeom>
          <a:extLst>
            <a:ext uri="{53640926-AAD7-44D8-BBD7-CCE9431645EC}">
              <a14:shadowObscured xmlns:a14="http://schemas.microsoft.com/office/drawing/2010/main"/>
            </a:ext>
          </a:extLst>
        </p:spPr>
      </p:pic>
      <p:sp>
        <p:nvSpPr>
          <p:cNvPr id="6" name="object 6"/>
          <p:cNvSpPr txBox="1"/>
          <p:nvPr>
            <p:custDataLst>
              <p:tags r:id="rId1"/>
            </p:custDataLst>
          </p:nvPr>
        </p:nvSpPr>
        <p:spPr>
          <a:xfrm>
            <a:off x="8339328" y="1655065"/>
            <a:ext cx="3090672" cy="4224528"/>
          </a:xfrm>
          <a:prstGeom prst="rect">
            <a:avLst/>
          </a:prstGeom>
        </p:spPr>
        <p:txBody>
          <a:bodyPr vert="horz" lIns="91440" tIns="45720" rIns="91440" bIns="45720" rtlCol="0">
            <a:normAutofit/>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6pPr>
            <a:lvl7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7pPr>
            <a:lvl8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8pPr>
            <a:lvl9pPr fontAlgn="base">
              <a:spcBef>
                <a:spcPct val="0"/>
              </a:spcBef>
              <a:spcAft>
                <a:spcPct val="0"/>
              </a:spcAft>
              <a:buSzPct val="100000"/>
              <a:buFont typeface="Calibri" panose="020F0502020204030204" pitchFamily="34" charset="0"/>
              <a:defRPr>
                <a:solidFill>
                  <a:schemeClr val="tx1"/>
                </a:solidFill>
                <a:latin typeface="Calibri" panose="020F0502020204030204" pitchFamily="34" charset="0"/>
              </a:defRPr>
            </a:lvl9pPr>
          </a:lstStyle>
          <a:p>
            <a:pPr indent="-228600" defTabSz="914400">
              <a:spcBef>
                <a:spcPts val="700"/>
              </a:spcBef>
              <a:buClr>
                <a:schemeClr val="tx2"/>
              </a:buClr>
            </a:pPr>
            <a:r>
              <a:rPr lang="en-US" altLang="es-PE" sz="1500" dirty="0" err="1">
                <a:solidFill>
                  <a:schemeClr val="accent6">
                    <a:lumMod val="50000"/>
                  </a:schemeClr>
                </a:solidFill>
                <a:latin typeface="+mn-lt"/>
              </a:rPr>
              <a:t>En</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el</a:t>
            </a:r>
            <a:r>
              <a:rPr lang="en-US" altLang="es-PE" sz="1500" dirty="0">
                <a:solidFill>
                  <a:schemeClr val="accent6">
                    <a:lumMod val="50000"/>
                  </a:schemeClr>
                </a:solidFill>
                <a:latin typeface="+mn-lt"/>
              </a:rPr>
              <a:t> Perú </a:t>
            </a:r>
            <a:r>
              <a:rPr lang="en-US" altLang="es-PE" sz="1500" dirty="0" err="1">
                <a:solidFill>
                  <a:schemeClr val="accent6">
                    <a:lumMod val="50000"/>
                  </a:schemeClr>
                </a:solidFill>
                <a:latin typeface="+mn-lt"/>
              </a:rPr>
              <a:t>existen</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compañías</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mineras</a:t>
            </a:r>
            <a:r>
              <a:rPr lang="en-US" altLang="es-PE" sz="1500" dirty="0">
                <a:solidFill>
                  <a:schemeClr val="accent6">
                    <a:lumMod val="50000"/>
                  </a:schemeClr>
                </a:solidFill>
                <a:latin typeface="+mn-lt"/>
              </a:rPr>
              <a:t> con </a:t>
            </a:r>
            <a:r>
              <a:rPr lang="en-US" altLang="es-PE" sz="1500" dirty="0" err="1">
                <a:solidFill>
                  <a:schemeClr val="accent6">
                    <a:lumMod val="50000"/>
                  </a:schemeClr>
                </a:solidFill>
                <a:latin typeface="+mn-lt"/>
              </a:rPr>
              <a:t>varias</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denuncias</a:t>
            </a:r>
            <a:r>
              <a:rPr lang="en-US" altLang="es-PE" sz="1500" dirty="0">
                <a:solidFill>
                  <a:schemeClr val="accent6">
                    <a:lumMod val="50000"/>
                  </a:schemeClr>
                </a:solidFill>
                <a:latin typeface="+mn-lt"/>
              </a:rPr>
              <a:t> por las </a:t>
            </a:r>
            <a:r>
              <a:rPr lang="en-US" altLang="es-PE" sz="1500" dirty="0" err="1">
                <a:solidFill>
                  <a:schemeClr val="accent6">
                    <a:lumMod val="50000"/>
                  </a:schemeClr>
                </a:solidFill>
                <a:latin typeface="+mn-lt"/>
              </a:rPr>
              <a:t>comunidades</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aledañas</a:t>
            </a:r>
            <a:r>
              <a:rPr lang="en-US" altLang="es-PE" sz="1500" dirty="0">
                <a:solidFill>
                  <a:schemeClr val="accent6">
                    <a:lumMod val="50000"/>
                  </a:schemeClr>
                </a:solidFill>
                <a:latin typeface="+mn-lt"/>
              </a:rPr>
              <a:t> a las </a:t>
            </a:r>
            <a:r>
              <a:rPr lang="en-US" altLang="es-PE" sz="1500" dirty="0" err="1">
                <a:solidFill>
                  <a:schemeClr val="accent6">
                    <a:lumMod val="50000"/>
                  </a:schemeClr>
                </a:solidFill>
                <a:latin typeface="+mn-lt"/>
              </a:rPr>
              <a:t>operaciones</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mineras</a:t>
            </a:r>
            <a:r>
              <a:rPr lang="en-US" altLang="es-PE" sz="1500" dirty="0">
                <a:solidFill>
                  <a:schemeClr val="accent6">
                    <a:lumMod val="50000"/>
                  </a:schemeClr>
                </a:solidFill>
                <a:latin typeface="+mn-lt"/>
              </a:rPr>
              <a:t> por </a:t>
            </a:r>
            <a:r>
              <a:rPr lang="en-US" altLang="es-PE" sz="1500" dirty="0" err="1">
                <a:solidFill>
                  <a:schemeClr val="accent6">
                    <a:lumMod val="50000"/>
                  </a:schemeClr>
                </a:solidFill>
                <a:latin typeface="+mn-lt"/>
              </a:rPr>
              <a:t>este</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impacto</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negativo</a:t>
            </a:r>
            <a:r>
              <a:rPr lang="en-US" altLang="es-PE" sz="1500" dirty="0">
                <a:solidFill>
                  <a:schemeClr val="accent6">
                    <a:lumMod val="50000"/>
                  </a:schemeClr>
                </a:solidFill>
                <a:latin typeface="+mn-lt"/>
              </a:rPr>
              <a:t> de las </a:t>
            </a:r>
            <a:r>
              <a:rPr lang="en-US" altLang="es-PE" sz="1500" dirty="0" err="1">
                <a:solidFill>
                  <a:schemeClr val="accent6">
                    <a:lumMod val="50000"/>
                  </a:schemeClr>
                </a:solidFill>
                <a:latin typeface="+mn-lt"/>
              </a:rPr>
              <a:t>vibraciones</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inducidas</a:t>
            </a:r>
            <a:r>
              <a:rPr lang="en-US" altLang="es-PE" sz="1500" dirty="0">
                <a:solidFill>
                  <a:schemeClr val="accent6">
                    <a:lumMod val="50000"/>
                  </a:schemeClr>
                </a:solidFill>
                <a:latin typeface="+mn-lt"/>
              </a:rPr>
              <a:t> por la </a:t>
            </a:r>
            <a:r>
              <a:rPr lang="en-US" altLang="es-PE" sz="1500" dirty="0" err="1">
                <a:solidFill>
                  <a:schemeClr val="accent6">
                    <a:lumMod val="50000"/>
                  </a:schemeClr>
                </a:solidFill>
                <a:latin typeface="+mn-lt"/>
              </a:rPr>
              <a:t>voladura</a:t>
            </a:r>
            <a:r>
              <a:rPr lang="en-US" altLang="es-PE" sz="1500" dirty="0">
                <a:solidFill>
                  <a:schemeClr val="accent6">
                    <a:lumMod val="50000"/>
                  </a:schemeClr>
                </a:solidFill>
                <a:latin typeface="+mn-lt"/>
              </a:rPr>
              <a:t> de </a:t>
            </a:r>
            <a:r>
              <a:rPr lang="en-US" altLang="es-PE" sz="1500" dirty="0" err="1">
                <a:solidFill>
                  <a:schemeClr val="accent6">
                    <a:lumMod val="50000"/>
                  </a:schemeClr>
                </a:solidFill>
                <a:latin typeface="+mn-lt"/>
              </a:rPr>
              <a:t>rocas</a:t>
            </a:r>
            <a:r>
              <a:rPr lang="en-US" altLang="es-PE" sz="1500" dirty="0">
                <a:solidFill>
                  <a:schemeClr val="accent6">
                    <a:lumMod val="50000"/>
                  </a:schemeClr>
                </a:solidFill>
                <a:latin typeface="+mn-lt"/>
              </a:rPr>
              <a:t>. Pero </a:t>
            </a:r>
            <a:r>
              <a:rPr lang="en-US" altLang="es-PE" sz="1500" dirty="0" err="1">
                <a:solidFill>
                  <a:schemeClr val="accent6">
                    <a:lumMod val="50000"/>
                  </a:schemeClr>
                </a:solidFill>
                <a:latin typeface="+mn-lt"/>
              </a:rPr>
              <a:t>en</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vez</a:t>
            </a:r>
            <a:r>
              <a:rPr lang="en-US" altLang="es-PE" sz="1500" dirty="0">
                <a:solidFill>
                  <a:schemeClr val="accent6">
                    <a:lumMod val="50000"/>
                  </a:schemeClr>
                </a:solidFill>
                <a:latin typeface="+mn-lt"/>
              </a:rPr>
              <a:t> de </a:t>
            </a:r>
            <a:r>
              <a:rPr lang="en-US" altLang="es-PE" sz="1500" dirty="0" err="1">
                <a:solidFill>
                  <a:schemeClr val="accent6">
                    <a:lumMod val="50000"/>
                  </a:schemeClr>
                </a:solidFill>
                <a:latin typeface="+mn-lt"/>
              </a:rPr>
              <a:t>solucionar</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el</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problema</a:t>
            </a:r>
            <a:r>
              <a:rPr lang="en-US" altLang="es-PE" sz="1500" dirty="0">
                <a:solidFill>
                  <a:schemeClr val="accent6">
                    <a:lumMod val="50000"/>
                  </a:schemeClr>
                </a:solidFill>
                <a:latin typeface="+mn-lt"/>
              </a:rPr>
              <a:t> se van a </a:t>
            </a:r>
            <a:r>
              <a:rPr lang="en-US" altLang="es-PE" sz="1500" dirty="0" err="1">
                <a:solidFill>
                  <a:schemeClr val="accent6">
                    <a:lumMod val="50000"/>
                  </a:schemeClr>
                </a:solidFill>
                <a:latin typeface="+mn-lt"/>
              </a:rPr>
              <a:t>vía</a:t>
            </a:r>
            <a:r>
              <a:rPr lang="en-US" altLang="es-PE" sz="1500" dirty="0">
                <a:solidFill>
                  <a:schemeClr val="accent6">
                    <a:lumMod val="50000"/>
                  </a:schemeClr>
                </a:solidFill>
                <a:latin typeface="+mn-lt"/>
              </a:rPr>
              <a:t> judicial para </a:t>
            </a:r>
            <a:r>
              <a:rPr lang="en-US" altLang="es-PE" sz="1500" dirty="0" err="1">
                <a:solidFill>
                  <a:schemeClr val="accent6">
                    <a:lumMod val="50000"/>
                  </a:schemeClr>
                </a:solidFill>
                <a:latin typeface="+mn-lt"/>
              </a:rPr>
              <a:t>poder</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resolverlo</a:t>
            </a:r>
            <a:r>
              <a:rPr lang="en-US" altLang="es-PE" sz="1500" dirty="0">
                <a:solidFill>
                  <a:schemeClr val="accent6">
                    <a:lumMod val="50000"/>
                  </a:schemeClr>
                </a:solidFill>
                <a:latin typeface="+mn-lt"/>
              </a:rPr>
              <a:t>, y </a:t>
            </a:r>
            <a:r>
              <a:rPr lang="en-US" altLang="es-PE" sz="1500" dirty="0" err="1">
                <a:solidFill>
                  <a:schemeClr val="accent6">
                    <a:lumMod val="50000"/>
                  </a:schemeClr>
                </a:solidFill>
                <a:latin typeface="+mn-lt"/>
              </a:rPr>
              <a:t>otras</a:t>
            </a:r>
            <a:endParaRPr lang="en-US" altLang="es-PE" sz="1500" dirty="0">
              <a:solidFill>
                <a:schemeClr val="accent6">
                  <a:lumMod val="50000"/>
                </a:schemeClr>
              </a:solidFill>
              <a:latin typeface="+mn-lt"/>
            </a:endParaRPr>
          </a:p>
          <a:p>
            <a:pPr indent="-228600" defTabSz="914400">
              <a:spcBef>
                <a:spcPts val="700"/>
              </a:spcBef>
              <a:buClr>
                <a:schemeClr val="tx2"/>
              </a:buClr>
            </a:pPr>
            <a:r>
              <a:rPr lang="en-US" altLang="es-PE" sz="1500" dirty="0" err="1">
                <a:solidFill>
                  <a:schemeClr val="accent6">
                    <a:lumMod val="50000"/>
                  </a:schemeClr>
                </a:solidFill>
                <a:latin typeface="+mn-lt"/>
              </a:rPr>
              <a:t>cambian</a:t>
            </a:r>
            <a:r>
              <a:rPr lang="en-US" altLang="es-PE" sz="1500" dirty="0">
                <a:solidFill>
                  <a:schemeClr val="accent6">
                    <a:lumMod val="50000"/>
                  </a:schemeClr>
                </a:solidFill>
                <a:latin typeface="+mn-lt"/>
              </a:rPr>
              <a:t> de </a:t>
            </a:r>
            <a:r>
              <a:rPr lang="en-US" altLang="es-PE" sz="1500" dirty="0" err="1">
                <a:solidFill>
                  <a:schemeClr val="accent6">
                    <a:lumMod val="50000"/>
                  </a:schemeClr>
                </a:solidFill>
                <a:latin typeface="+mn-lt"/>
              </a:rPr>
              <a:t>razón</a:t>
            </a:r>
            <a:r>
              <a:rPr lang="en-US" altLang="es-PE" sz="1500" dirty="0">
                <a:solidFill>
                  <a:schemeClr val="accent6">
                    <a:lumMod val="50000"/>
                  </a:schemeClr>
                </a:solidFill>
                <a:latin typeface="+mn-lt"/>
              </a:rPr>
              <a:t> social para </a:t>
            </a:r>
            <a:r>
              <a:rPr lang="en-US" altLang="es-PE" sz="1500" dirty="0" err="1">
                <a:solidFill>
                  <a:schemeClr val="accent6">
                    <a:lumMod val="50000"/>
                  </a:schemeClr>
                </a:solidFill>
                <a:latin typeface="+mn-lt"/>
              </a:rPr>
              <a:t>evadir</a:t>
            </a:r>
            <a:r>
              <a:rPr lang="en-US" altLang="es-PE" sz="1500" dirty="0">
                <a:solidFill>
                  <a:schemeClr val="accent6">
                    <a:lumMod val="50000"/>
                  </a:schemeClr>
                </a:solidFill>
                <a:latin typeface="+mn-lt"/>
              </a:rPr>
              <a:t> la </a:t>
            </a:r>
            <a:r>
              <a:rPr lang="en-US" altLang="es-PE" sz="1500" dirty="0" err="1">
                <a:solidFill>
                  <a:schemeClr val="accent6">
                    <a:lumMod val="50000"/>
                  </a:schemeClr>
                </a:solidFill>
                <a:latin typeface="+mn-lt"/>
              </a:rPr>
              <a:t>responsabilidad</a:t>
            </a:r>
            <a:r>
              <a:rPr lang="en-US" altLang="es-PE" sz="1500" dirty="0">
                <a:solidFill>
                  <a:schemeClr val="accent6">
                    <a:lumMod val="50000"/>
                  </a:schemeClr>
                </a:solidFill>
                <a:latin typeface="+mn-lt"/>
              </a:rPr>
              <a:t> con las </a:t>
            </a:r>
            <a:r>
              <a:rPr lang="en-US" altLang="es-PE" sz="1500" dirty="0" err="1">
                <a:solidFill>
                  <a:schemeClr val="accent6">
                    <a:lumMod val="50000"/>
                  </a:schemeClr>
                </a:solidFill>
                <a:latin typeface="+mn-lt"/>
              </a:rPr>
              <a:t>comunidades</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creando</a:t>
            </a:r>
            <a:r>
              <a:rPr lang="en-US" altLang="es-PE" sz="1500" dirty="0">
                <a:solidFill>
                  <a:schemeClr val="accent6">
                    <a:lumMod val="50000"/>
                  </a:schemeClr>
                </a:solidFill>
                <a:latin typeface="+mn-lt"/>
              </a:rPr>
              <a:t> un </a:t>
            </a:r>
            <a:r>
              <a:rPr lang="en-US" altLang="es-PE" sz="1500" dirty="0" err="1">
                <a:solidFill>
                  <a:schemeClr val="accent6">
                    <a:lumMod val="50000"/>
                  </a:schemeClr>
                </a:solidFill>
                <a:latin typeface="+mn-lt"/>
              </a:rPr>
              <a:t>ambiente</a:t>
            </a:r>
            <a:r>
              <a:rPr lang="en-US" altLang="es-PE" sz="1500" dirty="0">
                <a:solidFill>
                  <a:schemeClr val="accent6">
                    <a:lumMod val="50000"/>
                  </a:schemeClr>
                </a:solidFill>
                <a:latin typeface="+mn-lt"/>
              </a:rPr>
              <a:t> </a:t>
            </a:r>
            <a:r>
              <a:rPr lang="en-US" altLang="es-PE" sz="1500" dirty="0" err="1">
                <a:solidFill>
                  <a:schemeClr val="accent6">
                    <a:lumMod val="50000"/>
                  </a:schemeClr>
                </a:solidFill>
                <a:latin typeface="+mn-lt"/>
              </a:rPr>
              <a:t>inapropiado</a:t>
            </a:r>
            <a:r>
              <a:rPr lang="en-US" altLang="es-PE" sz="1500" dirty="0">
                <a:solidFill>
                  <a:schemeClr val="accent6">
                    <a:lumMod val="50000"/>
                  </a:schemeClr>
                </a:solidFill>
                <a:latin typeface="+mn-lt"/>
              </a:rPr>
              <a:t> y </a:t>
            </a:r>
            <a:r>
              <a:rPr lang="en-US" altLang="es-PE" sz="1500" dirty="0" err="1">
                <a:solidFill>
                  <a:schemeClr val="accent6">
                    <a:lumMod val="50000"/>
                  </a:schemeClr>
                </a:solidFill>
                <a:latin typeface="+mn-lt"/>
              </a:rPr>
              <a:t>perdiendo</a:t>
            </a:r>
            <a:r>
              <a:rPr lang="en-US" altLang="es-PE" sz="1500" dirty="0">
                <a:solidFill>
                  <a:schemeClr val="accent6">
                    <a:lumMod val="50000"/>
                  </a:schemeClr>
                </a:solidFill>
                <a:latin typeface="+mn-lt"/>
              </a:rPr>
              <a:t> la </a:t>
            </a:r>
            <a:r>
              <a:rPr lang="en-US" altLang="es-PE" sz="1500" dirty="0" err="1">
                <a:solidFill>
                  <a:schemeClr val="accent6">
                    <a:lumMod val="50000"/>
                  </a:schemeClr>
                </a:solidFill>
                <a:latin typeface="+mn-lt"/>
              </a:rPr>
              <a:t>confianza</a:t>
            </a:r>
            <a:r>
              <a:rPr lang="en-US" altLang="es-PE" sz="1500" dirty="0">
                <a:solidFill>
                  <a:schemeClr val="accent6">
                    <a:lumMod val="50000"/>
                  </a:schemeClr>
                </a:solidFill>
                <a:latin typeface="+mn-lt"/>
              </a:rPr>
              <a:t> con las </a:t>
            </a:r>
            <a:r>
              <a:rPr lang="en-US" altLang="es-PE" sz="1500" dirty="0" err="1">
                <a:solidFill>
                  <a:schemeClr val="accent6">
                    <a:lumMod val="50000"/>
                  </a:schemeClr>
                </a:solidFill>
                <a:latin typeface="+mn-lt"/>
              </a:rPr>
              <a:t>comunidades</a:t>
            </a:r>
            <a:r>
              <a:rPr lang="en-US" altLang="es-PE" sz="1500" dirty="0">
                <a:solidFill>
                  <a:schemeClr val="accent6">
                    <a:lumMod val="50000"/>
                  </a:schemeClr>
                </a:solidFill>
                <a:latin typeface="+mn-lt"/>
              </a:rPr>
              <a:t>.</a:t>
            </a:r>
          </a:p>
          <a:p>
            <a:pPr indent="-228600" defTabSz="914400">
              <a:spcBef>
                <a:spcPts val="700"/>
              </a:spcBef>
              <a:buClr>
                <a:schemeClr val="tx2"/>
              </a:buClr>
            </a:pPr>
            <a:r>
              <a:rPr lang="en-US" sz="1500" spc="-14" dirty="0" err="1">
                <a:ln w="9525" cap="flat" cmpd="sng" algn="ctr">
                  <a:noFill/>
                  <a:prstDash val="solid"/>
                  <a:round/>
                  <a:headEnd type="none" w="med" len="med"/>
                  <a:tailEnd type="none" w="med" len="med"/>
                </a:ln>
                <a:solidFill>
                  <a:schemeClr val="accent6">
                    <a:lumMod val="50000"/>
                  </a:schemeClr>
                </a:solidFill>
                <a:latin typeface="+mn-lt"/>
                <a:sym typeface="Wingdings"/>
              </a:rPr>
              <a:t>Enfatizando</a:t>
            </a:r>
            <a:r>
              <a:rPr lang="en-US" sz="1500" spc="62"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n-US" sz="1500" dirty="0">
                <a:ln w="9525" cap="flat" cmpd="sng" algn="ctr">
                  <a:noFill/>
                  <a:prstDash val="solid"/>
                  <a:round/>
                  <a:headEnd type="none" w="med" len="med"/>
                  <a:tailEnd type="none" w="med" len="med"/>
                </a:ln>
                <a:solidFill>
                  <a:schemeClr val="accent6">
                    <a:lumMod val="50000"/>
                  </a:schemeClr>
                </a:solidFill>
                <a:latin typeface="+mn-lt"/>
                <a:sym typeface="Wingdings"/>
              </a:rPr>
              <a:t>se</a:t>
            </a:r>
            <a:r>
              <a:rPr lang="en-US" sz="1500" spc="50"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n-US" sz="1500" spc="-20" dirty="0" err="1">
                <a:ln w="9525" cap="flat" cmpd="sng" algn="ctr">
                  <a:noFill/>
                  <a:prstDash val="solid"/>
                  <a:round/>
                  <a:headEnd type="none" w="med" len="med"/>
                  <a:tailEnd type="none" w="med" len="med"/>
                </a:ln>
                <a:solidFill>
                  <a:schemeClr val="accent6">
                    <a:lumMod val="50000"/>
                  </a:schemeClr>
                </a:solidFill>
                <a:latin typeface="+mn-lt"/>
                <a:sym typeface="Wingdings"/>
              </a:rPr>
              <a:t>puede</a:t>
            </a:r>
            <a:r>
              <a:rPr lang="en-US" sz="1500" spc="64"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n-US" sz="1500" spc="-14" dirty="0" err="1">
                <a:ln w="9525" cap="flat" cmpd="sng" algn="ctr">
                  <a:noFill/>
                  <a:prstDash val="solid"/>
                  <a:round/>
                  <a:headEnd type="none" w="med" len="med"/>
                  <a:tailEnd type="none" w="med" len="med"/>
                </a:ln>
                <a:solidFill>
                  <a:schemeClr val="accent6">
                    <a:lumMod val="50000"/>
                  </a:schemeClr>
                </a:solidFill>
                <a:latin typeface="+mn-lt"/>
                <a:sym typeface="Wingdings"/>
              </a:rPr>
              <a:t>afirmar</a:t>
            </a:r>
            <a:r>
              <a:rPr lang="en-US" sz="1500" spc="72"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n-US" sz="1500" spc="-18" dirty="0">
                <a:ln w="9525" cap="flat" cmpd="sng" algn="ctr">
                  <a:noFill/>
                  <a:prstDash val="solid"/>
                  <a:round/>
                  <a:headEnd type="none" w="med" len="med"/>
                  <a:tailEnd type="none" w="med" len="med"/>
                </a:ln>
                <a:solidFill>
                  <a:schemeClr val="accent6">
                    <a:lumMod val="50000"/>
                  </a:schemeClr>
                </a:solidFill>
                <a:latin typeface="+mn-lt"/>
                <a:sym typeface="Wingdings"/>
              </a:rPr>
              <a:t>que</a:t>
            </a:r>
            <a:r>
              <a:rPr lang="en-US" sz="1500" spc="62"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n-US" sz="1500" dirty="0">
                <a:ln w="9525" cap="flat" cmpd="sng" algn="ctr">
                  <a:noFill/>
                  <a:prstDash val="solid"/>
                  <a:round/>
                  <a:headEnd type="none" w="med" len="med"/>
                  <a:tailEnd type="none" w="med" len="med"/>
                </a:ln>
                <a:solidFill>
                  <a:schemeClr val="accent6">
                    <a:lumMod val="50000"/>
                  </a:schemeClr>
                </a:solidFill>
                <a:latin typeface="+mn-lt"/>
                <a:sym typeface="Wingdings"/>
              </a:rPr>
              <a:t>la</a:t>
            </a:r>
            <a:r>
              <a:rPr lang="en-US" sz="1500" spc="66"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n-US" sz="1500" spc="-14" dirty="0" err="1">
                <a:ln w="9525" cap="flat" cmpd="sng" algn="ctr">
                  <a:noFill/>
                  <a:prstDash val="solid"/>
                  <a:round/>
                  <a:headEnd type="none" w="med" len="med"/>
                  <a:tailEnd type="none" w="med" len="med"/>
                </a:ln>
                <a:solidFill>
                  <a:schemeClr val="accent6">
                    <a:lumMod val="50000"/>
                  </a:schemeClr>
                </a:solidFill>
                <a:latin typeface="+mn-lt"/>
                <a:sym typeface="Wingdings"/>
              </a:rPr>
              <a:t>solución</a:t>
            </a:r>
            <a:r>
              <a:rPr lang="en-US" sz="1500" spc="57"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n-US" sz="1500" spc="-18" dirty="0">
                <a:ln w="9525" cap="flat" cmpd="sng" algn="ctr">
                  <a:noFill/>
                  <a:prstDash val="solid"/>
                  <a:round/>
                  <a:headEnd type="none" w="med" len="med"/>
                  <a:tailEnd type="none" w="med" len="med"/>
                </a:ln>
                <a:solidFill>
                  <a:schemeClr val="accent6">
                    <a:lumMod val="50000"/>
                  </a:schemeClr>
                </a:solidFill>
                <a:latin typeface="+mn-lt"/>
                <a:sym typeface="Wingdings"/>
              </a:rPr>
              <a:t>es </a:t>
            </a:r>
            <a:r>
              <a:rPr lang="en-US" sz="1500" spc="-12" dirty="0" err="1">
                <a:ln w="9525" cap="flat" cmpd="sng" algn="ctr">
                  <a:noFill/>
                  <a:prstDash val="solid"/>
                  <a:round/>
                  <a:headEnd type="none" w="med" len="med"/>
                  <a:tailEnd type="none" w="med" len="med"/>
                </a:ln>
                <a:solidFill>
                  <a:schemeClr val="accent6">
                    <a:lumMod val="50000"/>
                  </a:schemeClr>
                </a:solidFill>
                <a:latin typeface="+mn-lt"/>
                <a:sym typeface="Wingdings"/>
              </a:rPr>
              <a:t>técnica</a:t>
            </a:r>
            <a:r>
              <a:rPr lang="en-US" sz="1500" spc="881"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n-US" sz="1500" spc="-18" dirty="0" err="1">
                <a:ln w="9525" cap="flat" cmpd="sng" algn="ctr">
                  <a:noFill/>
                  <a:prstDash val="solid"/>
                  <a:round/>
                  <a:headEnd type="none" w="med" len="med"/>
                  <a:tailEnd type="none" w="med" len="med"/>
                </a:ln>
                <a:solidFill>
                  <a:schemeClr val="accent6">
                    <a:lumMod val="50000"/>
                  </a:schemeClr>
                </a:solidFill>
                <a:latin typeface="+mn-lt"/>
                <a:sym typeface="Wingdings"/>
              </a:rPr>
              <a:t>económica</a:t>
            </a:r>
            <a:r>
              <a:rPr lang="en-US" sz="1500" spc="894"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n-US" sz="1500" spc="-14" dirty="0" err="1">
                <a:ln w="9525" cap="flat" cmpd="sng" algn="ctr">
                  <a:noFill/>
                  <a:prstDash val="solid"/>
                  <a:round/>
                  <a:headEnd type="none" w="med" len="med"/>
                  <a:tailEnd type="none" w="med" len="med"/>
                </a:ln>
                <a:solidFill>
                  <a:schemeClr val="accent6">
                    <a:lumMod val="50000"/>
                  </a:schemeClr>
                </a:solidFill>
                <a:latin typeface="+mn-lt"/>
                <a:sym typeface="Wingdings"/>
              </a:rPr>
              <a:t>ecológica</a:t>
            </a:r>
            <a:r>
              <a:rPr lang="en-US" sz="1500" spc="885" dirty="0">
                <a:ln w="9525" cap="flat" cmpd="sng" algn="ctr">
                  <a:noFill/>
                  <a:prstDash val="solid"/>
                  <a:round/>
                  <a:headEnd type="none" w="med" len="med"/>
                  <a:tailEnd type="none" w="med" len="med"/>
                </a:ln>
                <a:solidFill>
                  <a:schemeClr val="accent6">
                    <a:lumMod val="50000"/>
                  </a:schemeClr>
                </a:solidFill>
                <a:latin typeface="+mn-lt"/>
                <a:sym typeface="Wingdings"/>
              </a:rPr>
              <a:t> </a:t>
            </a:r>
            <a:r>
              <a:rPr lang="en-US" sz="1500" spc="-15" dirty="0">
                <a:ln w="9525" cap="flat" cmpd="sng" algn="ctr">
                  <a:noFill/>
                  <a:prstDash val="solid"/>
                  <a:round/>
                  <a:headEnd type="none" w="med" len="med"/>
                  <a:tailEnd type="none" w="med" len="med"/>
                </a:ln>
                <a:solidFill>
                  <a:schemeClr val="accent6">
                    <a:lumMod val="50000"/>
                  </a:schemeClr>
                </a:solidFill>
                <a:latin typeface="+mn-lt"/>
                <a:sym typeface="Wingdings"/>
              </a:rPr>
              <a:t>social y no legal.</a:t>
            </a:r>
          </a:p>
          <a:p>
            <a:pPr indent="-228600" defTabSz="914400">
              <a:spcBef>
                <a:spcPts val="700"/>
              </a:spcBef>
              <a:buClr>
                <a:schemeClr val="tx2"/>
              </a:buClr>
            </a:pPr>
            <a:endParaRPr lang="en-US" altLang="es-PE" sz="1500" dirty="0">
              <a:solidFill>
                <a:schemeClr val="accent6">
                  <a:lumMod val="50000"/>
                </a:schemeClr>
              </a:solidFill>
              <a:latin typeface="+mn-lt"/>
            </a:endParaRPr>
          </a:p>
        </p:txBody>
      </p:sp>
    </p:spTree>
    <p:extLst>
      <p:ext uri="{BB962C8B-B14F-4D97-AF65-F5344CB8AC3E}">
        <p14:creationId xmlns:p14="http://schemas.microsoft.com/office/powerpoint/2010/main" val="4283229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pPr algn="ctr"/>
            <a:r>
              <a:rPr lang="es-ES" dirty="0">
                <a:solidFill>
                  <a:schemeClr val="accent3">
                    <a:lumMod val="75000"/>
                  </a:schemeClr>
                </a:solidFill>
              </a:rPr>
              <a:t>VIBRACIONES</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8</a:t>
            </a:fld>
            <a:endParaRPr lang="es-PE"/>
          </a:p>
        </p:txBody>
      </p:sp>
      <p:sp>
        <p:nvSpPr>
          <p:cNvPr id="6" name="CuadroTexto 5">
            <a:extLst>
              <a:ext uri="{FF2B5EF4-FFF2-40B4-BE49-F238E27FC236}">
                <a16:creationId xmlns:a16="http://schemas.microsoft.com/office/drawing/2014/main" id="{3043E2FA-9280-4090-8BD1-666507ABEA87}"/>
              </a:ext>
            </a:extLst>
          </p:cNvPr>
          <p:cNvSpPr txBox="1"/>
          <p:nvPr/>
        </p:nvSpPr>
        <p:spPr>
          <a:xfrm>
            <a:off x="1375541" y="994856"/>
            <a:ext cx="6093372" cy="369332"/>
          </a:xfrm>
          <a:prstGeom prst="rect">
            <a:avLst/>
          </a:prstGeom>
          <a:noFill/>
        </p:spPr>
        <p:txBody>
          <a:bodyPr wrap="square">
            <a:spAutoFit/>
          </a:bodyPr>
          <a:lstStyle/>
          <a:p>
            <a:r>
              <a:rPr lang="es-PE" b="1" dirty="0">
                <a:solidFill>
                  <a:schemeClr val="accent3">
                    <a:lumMod val="75000"/>
                  </a:schemeClr>
                </a:solidFill>
              </a:rPr>
              <a:t>5.1. Parámetros de una onda</a:t>
            </a:r>
          </a:p>
        </p:txBody>
      </p:sp>
      <p:sp>
        <p:nvSpPr>
          <p:cNvPr id="8" name="CuadroTexto 7">
            <a:extLst>
              <a:ext uri="{FF2B5EF4-FFF2-40B4-BE49-F238E27FC236}">
                <a16:creationId xmlns:a16="http://schemas.microsoft.com/office/drawing/2014/main" id="{2D5CD521-95F0-411A-9B43-3A68362F6819}"/>
              </a:ext>
            </a:extLst>
          </p:cNvPr>
          <p:cNvSpPr txBox="1"/>
          <p:nvPr/>
        </p:nvSpPr>
        <p:spPr>
          <a:xfrm>
            <a:off x="1375541" y="1273697"/>
            <a:ext cx="10164818" cy="646331"/>
          </a:xfrm>
          <a:prstGeom prst="rect">
            <a:avLst/>
          </a:prstGeom>
          <a:noFill/>
        </p:spPr>
        <p:txBody>
          <a:bodyPr wrap="square">
            <a:spAutoFit/>
          </a:bodyPr>
          <a:lstStyle/>
          <a:p>
            <a:pPr algn="just"/>
            <a:r>
              <a:rPr lang="es-PE" dirty="0"/>
              <a:t>Las propiedades fundamentales que describen el movimiento de las ondas se denominan parámetros de las ondas. Estos se miden y cuantifican cuando se analiza el movimiento de las ondas o vibración.</a:t>
            </a:r>
          </a:p>
        </p:txBody>
      </p:sp>
      <p:pic>
        <p:nvPicPr>
          <p:cNvPr id="7" name="Imagen 6">
            <a:extLst>
              <a:ext uri="{FF2B5EF4-FFF2-40B4-BE49-F238E27FC236}">
                <a16:creationId xmlns:a16="http://schemas.microsoft.com/office/drawing/2014/main" id="{F4729D70-6102-4233-806B-38454BF5CEA9}"/>
              </a:ext>
            </a:extLst>
          </p:cNvPr>
          <p:cNvPicPr>
            <a:picLocks noChangeAspect="1"/>
          </p:cNvPicPr>
          <p:nvPr/>
        </p:nvPicPr>
        <p:blipFill>
          <a:blip r:embed="rId2"/>
          <a:stretch>
            <a:fillRect/>
          </a:stretch>
        </p:blipFill>
        <p:spPr>
          <a:xfrm>
            <a:off x="1541049" y="1909245"/>
            <a:ext cx="4343294" cy="2626872"/>
          </a:xfrm>
          <a:prstGeom prst="rect">
            <a:avLst/>
          </a:prstGeom>
        </p:spPr>
      </p:pic>
      <p:sp>
        <p:nvSpPr>
          <p:cNvPr id="13" name="CuadroTexto 12">
            <a:extLst>
              <a:ext uri="{FF2B5EF4-FFF2-40B4-BE49-F238E27FC236}">
                <a16:creationId xmlns:a16="http://schemas.microsoft.com/office/drawing/2014/main" id="{7C35F641-8023-43E3-8452-588201FDB497}"/>
              </a:ext>
            </a:extLst>
          </p:cNvPr>
          <p:cNvSpPr txBox="1"/>
          <p:nvPr/>
        </p:nvSpPr>
        <p:spPr>
          <a:xfrm>
            <a:off x="6049851" y="2025901"/>
            <a:ext cx="5490508" cy="646331"/>
          </a:xfrm>
          <a:prstGeom prst="rect">
            <a:avLst/>
          </a:prstGeom>
          <a:noFill/>
        </p:spPr>
        <p:txBody>
          <a:bodyPr wrap="square">
            <a:spAutoFit/>
          </a:bodyPr>
          <a:lstStyle/>
          <a:p>
            <a:pPr algn="just"/>
            <a:r>
              <a:rPr lang="es-PE" dirty="0"/>
              <a:t>Considérese el movimiento armónico simple ilustrado en la figura anterior y representado por la ecuación:</a:t>
            </a:r>
          </a:p>
        </p:txBody>
      </p:sp>
      <p:pic>
        <p:nvPicPr>
          <p:cNvPr id="14" name="Imagen 13">
            <a:extLst>
              <a:ext uri="{FF2B5EF4-FFF2-40B4-BE49-F238E27FC236}">
                <a16:creationId xmlns:a16="http://schemas.microsoft.com/office/drawing/2014/main" id="{FADDC751-C70E-4C0D-A617-28942D7805FB}"/>
              </a:ext>
            </a:extLst>
          </p:cNvPr>
          <p:cNvPicPr>
            <a:picLocks noChangeAspect="1"/>
          </p:cNvPicPr>
          <p:nvPr/>
        </p:nvPicPr>
        <p:blipFill>
          <a:blip r:embed="rId3"/>
          <a:stretch>
            <a:fillRect/>
          </a:stretch>
        </p:blipFill>
        <p:spPr>
          <a:xfrm>
            <a:off x="7234692" y="2710014"/>
            <a:ext cx="2524150" cy="835056"/>
          </a:xfrm>
          <a:prstGeom prst="rect">
            <a:avLst/>
          </a:prstGeom>
        </p:spPr>
      </p:pic>
      <p:sp>
        <p:nvSpPr>
          <p:cNvPr id="16" name="CuadroTexto 15">
            <a:extLst>
              <a:ext uri="{FF2B5EF4-FFF2-40B4-BE49-F238E27FC236}">
                <a16:creationId xmlns:a16="http://schemas.microsoft.com/office/drawing/2014/main" id="{1C25664F-577E-44E0-BAFF-F5F38503D774}"/>
              </a:ext>
            </a:extLst>
          </p:cNvPr>
          <p:cNvSpPr txBox="1"/>
          <p:nvPr/>
        </p:nvSpPr>
        <p:spPr>
          <a:xfrm>
            <a:off x="6049851" y="3626832"/>
            <a:ext cx="5490508" cy="2585323"/>
          </a:xfrm>
          <a:prstGeom prst="rect">
            <a:avLst/>
          </a:prstGeom>
          <a:noFill/>
        </p:spPr>
        <p:txBody>
          <a:bodyPr wrap="square">
            <a:spAutoFit/>
          </a:bodyPr>
          <a:lstStyle/>
          <a:p>
            <a:pPr algn="just"/>
            <a:r>
              <a:rPr lang="es-PE" dirty="0"/>
              <a:t>Dónde: </a:t>
            </a:r>
          </a:p>
          <a:p>
            <a:pPr algn="just"/>
            <a:r>
              <a:rPr lang="es-PE" dirty="0"/>
              <a:t>𝛾 = Desplazamiento en cualquier tiempo t. </a:t>
            </a:r>
          </a:p>
          <a:p>
            <a:pPr algn="just"/>
            <a:r>
              <a:rPr lang="es-PE" dirty="0"/>
              <a:t>t = Tiempo. </a:t>
            </a:r>
          </a:p>
          <a:p>
            <a:pPr algn="just"/>
            <a:r>
              <a:rPr lang="es-PE" dirty="0"/>
              <a:t>A = Amplitud o valor máximo de 𝛾. </a:t>
            </a:r>
          </a:p>
          <a:p>
            <a:pPr algn="just"/>
            <a:r>
              <a:rPr lang="es-PE" dirty="0"/>
              <a:t>w = 2πf. </a:t>
            </a:r>
          </a:p>
          <a:p>
            <a:pPr algn="just"/>
            <a:r>
              <a:rPr lang="es-PE" dirty="0"/>
              <a:t>T = Periodo o tiempo para una oscilación completa o ciclo. </a:t>
            </a:r>
          </a:p>
          <a:p>
            <a:pPr algn="just"/>
            <a:r>
              <a:rPr lang="es-PE" dirty="0"/>
              <a:t>f = Frecuencia, el número de vibraciones u oscilaciones que ocurren en un segundo, conocido cómo Hertz (Hz). </a:t>
            </a:r>
          </a:p>
        </p:txBody>
      </p:sp>
    </p:spTree>
    <p:extLst>
      <p:ext uri="{BB962C8B-B14F-4D97-AF65-F5344CB8AC3E}">
        <p14:creationId xmlns:p14="http://schemas.microsoft.com/office/powerpoint/2010/main" val="153911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251678" y="382385"/>
            <a:ext cx="8743660" cy="612471"/>
          </a:xfrm>
        </p:spPr>
        <p:txBody>
          <a:bodyPr>
            <a:normAutofit fontScale="90000"/>
          </a:bodyPr>
          <a:lstStyle/>
          <a:p>
            <a:pPr algn="ctr"/>
            <a:r>
              <a:rPr lang="es-ES" dirty="0">
                <a:solidFill>
                  <a:schemeClr val="accent3">
                    <a:lumMod val="75000"/>
                  </a:schemeClr>
                </a:solidFill>
              </a:rPr>
              <a:t>VIBRACIONES</a:t>
            </a:r>
            <a:endParaRPr lang="es-PE" dirty="0">
              <a:solidFill>
                <a:schemeClr val="accent3">
                  <a:lumMod val="75000"/>
                </a:schemeClr>
              </a:solidFill>
            </a:endParaRP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8/11/2023</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9</a:t>
            </a:fld>
            <a:endParaRPr lang="es-PE"/>
          </a:p>
        </p:txBody>
      </p:sp>
      <p:sp>
        <p:nvSpPr>
          <p:cNvPr id="6" name="CuadroTexto 5">
            <a:extLst>
              <a:ext uri="{FF2B5EF4-FFF2-40B4-BE49-F238E27FC236}">
                <a16:creationId xmlns:a16="http://schemas.microsoft.com/office/drawing/2014/main" id="{3043E2FA-9280-4090-8BD1-666507ABEA87}"/>
              </a:ext>
            </a:extLst>
          </p:cNvPr>
          <p:cNvSpPr txBox="1"/>
          <p:nvPr/>
        </p:nvSpPr>
        <p:spPr>
          <a:xfrm>
            <a:off x="1375541" y="994856"/>
            <a:ext cx="6093372" cy="369332"/>
          </a:xfrm>
          <a:prstGeom prst="rect">
            <a:avLst/>
          </a:prstGeom>
          <a:noFill/>
        </p:spPr>
        <p:txBody>
          <a:bodyPr wrap="square">
            <a:spAutoFit/>
          </a:bodyPr>
          <a:lstStyle/>
          <a:p>
            <a:r>
              <a:rPr lang="es-PE" b="1" dirty="0">
                <a:solidFill>
                  <a:schemeClr val="accent3">
                    <a:lumMod val="75000"/>
                  </a:schemeClr>
                </a:solidFill>
              </a:rPr>
              <a:t>5.1. Parámetros de una onda</a:t>
            </a:r>
          </a:p>
        </p:txBody>
      </p:sp>
      <p:sp>
        <p:nvSpPr>
          <p:cNvPr id="15" name="CuadroTexto 14">
            <a:extLst>
              <a:ext uri="{FF2B5EF4-FFF2-40B4-BE49-F238E27FC236}">
                <a16:creationId xmlns:a16="http://schemas.microsoft.com/office/drawing/2014/main" id="{A74F3793-8827-4A0D-80AB-1AF0B774DD97}"/>
              </a:ext>
            </a:extLst>
          </p:cNvPr>
          <p:cNvSpPr txBox="1"/>
          <p:nvPr/>
        </p:nvSpPr>
        <p:spPr>
          <a:xfrm>
            <a:off x="1375541" y="1364188"/>
            <a:ext cx="6093372" cy="369332"/>
          </a:xfrm>
          <a:prstGeom prst="rect">
            <a:avLst/>
          </a:prstGeom>
          <a:noFill/>
        </p:spPr>
        <p:txBody>
          <a:bodyPr wrap="square">
            <a:spAutoFit/>
          </a:bodyPr>
          <a:lstStyle/>
          <a:p>
            <a:r>
              <a:rPr lang="es-PE" dirty="0"/>
              <a:t>El período y la frecuencia son recíprocos, por lo tanto:</a:t>
            </a:r>
          </a:p>
        </p:txBody>
      </p:sp>
      <p:pic>
        <p:nvPicPr>
          <p:cNvPr id="5" name="Imagen 4">
            <a:extLst>
              <a:ext uri="{FF2B5EF4-FFF2-40B4-BE49-F238E27FC236}">
                <a16:creationId xmlns:a16="http://schemas.microsoft.com/office/drawing/2014/main" id="{BBC5F21D-6410-48B7-8C2E-F13B4380DE03}"/>
              </a:ext>
            </a:extLst>
          </p:cNvPr>
          <p:cNvPicPr>
            <a:picLocks noChangeAspect="1"/>
          </p:cNvPicPr>
          <p:nvPr/>
        </p:nvPicPr>
        <p:blipFill>
          <a:blip r:embed="rId2"/>
          <a:stretch>
            <a:fillRect/>
          </a:stretch>
        </p:blipFill>
        <p:spPr>
          <a:xfrm>
            <a:off x="1830669" y="1733519"/>
            <a:ext cx="3049261" cy="1041211"/>
          </a:xfrm>
          <a:prstGeom prst="rect">
            <a:avLst/>
          </a:prstGeom>
        </p:spPr>
      </p:pic>
      <p:sp>
        <p:nvSpPr>
          <p:cNvPr id="17" name="CuadroTexto 16">
            <a:extLst>
              <a:ext uri="{FF2B5EF4-FFF2-40B4-BE49-F238E27FC236}">
                <a16:creationId xmlns:a16="http://schemas.microsoft.com/office/drawing/2014/main" id="{A07F1093-66F3-4A1E-8DB8-F164741DD482}"/>
              </a:ext>
            </a:extLst>
          </p:cNvPr>
          <p:cNvSpPr txBox="1"/>
          <p:nvPr/>
        </p:nvSpPr>
        <p:spPr>
          <a:xfrm>
            <a:off x="1375541" y="2908489"/>
            <a:ext cx="5403631" cy="3416320"/>
          </a:xfrm>
          <a:prstGeom prst="rect">
            <a:avLst/>
          </a:prstGeom>
          <a:noFill/>
        </p:spPr>
        <p:txBody>
          <a:bodyPr wrap="square">
            <a:spAutoFit/>
          </a:bodyPr>
          <a:lstStyle/>
          <a:p>
            <a:pPr algn="just"/>
            <a:r>
              <a:rPr lang="es-PE" dirty="0"/>
              <a:t>La longitud de la onda L es la distancia de cresta a cresta </a:t>
            </a:r>
            <a:r>
              <a:rPr lang="es-PE" dirty="0" err="1"/>
              <a:t>ó</a:t>
            </a:r>
            <a:r>
              <a:rPr lang="es-PE" dirty="0"/>
              <a:t> de valle a valle. Se mide en metros y es igual al período de la onda multiplicado por la velocidad de propagación V. </a:t>
            </a:r>
          </a:p>
          <a:p>
            <a:pPr algn="just"/>
            <a:endParaRPr lang="es-PE" dirty="0"/>
          </a:p>
          <a:p>
            <a:pPr algn="just"/>
            <a:r>
              <a:rPr lang="es-PE" dirty="0"/>
              <a:t>Los parámetros de la vibración son las propiedades fundamentales del movimiento que se utilizan para describir el carácter del movimiento del suelo. Cuando la partícula es desplazada y se mueve, tiene entonces una velocidad y puede ejercer una fuerza, que es proporcional a la aceleración de la partícula. Los parámetros corresponden a:</a:t>
            </a:r>
          </a:p>
        </p:txBody>
      </p:sp>
      <p:sp>
        <p:nvSpPr>
          <p:cNvPr id="18" name="CuadroTexto 17">
            <a:extLst>
              <a:ext uri="{FF2B5EF4-FFF2-40B4-BE49-F238E27FC236}">
                <a16:creationId xmlns:a16="http://schemas.microsoft.com/office/drawing/2014/main" id="{021ECD4F-1BB7-4EC1-A1A6-6968056B6E45}"/>
              </a:ext>
            </a:extLst>
          </p:cNvPr>
          <p:cNvSpPr txBox="1"/>
          <p:nvPr/>
        </p:nvSpPr>
        <p:spPr>
          <a:xfrm>
            <a:off x="7312072" y="1102435"/>
            <a:ext cx="4473466" cy="923330"/>
          </a:xfrm>
          <a:prstGeom prst="rect">
            <a:avLst/>
          </a:prstGeom>
          <a:noFill/>
        </p:spPr>
        <p:txBody>
          <a:bodyPr wrap="square">
            <a:spAutoFit/>
          </a:bodyPr>
          <a:lstStyle/>
          <a:p>
            <a:pPr algn="just"/>
            <a:r>
              <a:rPr lang="es-PE" b="1" dirty="0">
                <a:solidFill>
                  <a:schemeClr val="accent3">
                    <a:lumMod val="75000"/>
                  </a:schemeClr>
                </a:solidFill>
              </a:rPr>
              <a:t>Desplazamiento: </a:t>
            </a:r>
            <a:r>
              <a:rPr lang="es-PE" dirty="0"/>
              <a:t>Es la distancia que una partícula del terreno se mueve desde su punto de reposo. Se mide en milímetros. </a:t>
            </a:r>
          </a:p>
        </p:txBody>
      </p:sp>
      <p:sp>
        <p:nvSpPr>
          <p:cNvPr id="20" name="CuadroTexto 19">
            <a:extLst>
              <a:ext uri="{FF2B5EF4-FFF2-40B4-BE49-F238E27FC236}">
                <a16:creationId xmlns:a16="http://schemas.microsoft.com/office/drawing/2014/main" id="{5BF268A2-D7E5-4A75-8C28-168AFF5F0F79}"/>
              </a:ext>
            </a:extLst>
          </p:cNvPr>
          <p:cNvSpPr txBox="1"/>
          <p:nvPr/>
        </p:nvSpPr>
        <p:spPr>
          <a:xfrm>
            <a:off x="7355424" y="2492133"/>
            <a:ext cx="4473467" cy="1477328"/>
          </a:xfrm>
          <a:prstGeom prst="rect">
            <a:avLst/>
          </a:prstGeom>
          <a:noFill/>
        </p:spPr>
        <p:txBody>
          <a:bodyPr wrap="square">
            <a:spAutoFit/>
          </a:bodyPr>
          <a:lstStyle/>
          <a:p>
            <a:pPr algn="just"/>
            <a:r>
              <a:rPr lang="es-PE" b="1" dirty="0">
                <a:solidFill>
                  <a:schemeClr val="accent3">
                    <a:lumMod val="75000"/>
                  </a:schemeClr>
                </a:solidFill>
              </a:rPr>
              <a:t>Velocidad</a:t>
            </a:r>
            <a:r>
              <a:rPr lang="es-PE" dirty="0"/>
              <a:t>: La rapidez con la que una partícula se mueve cuando deja su punto de reposo. Empieza en cero, se eleva a un máximo y regresa a cero. La velocidad de la partícula se mide en milímetros por segundo</a:t>
            </a:r>
          </a:p>
        </p:txBody>
      </p:sp>
      <p:sp>
        <p:nvSpPr>
          <p:cNvPr id="22" name="CuadroTexto 21">
            <a:extLst>
              <a:ext uri="{FF2B5EF4-FFF2-40B4-BE49-F238E27FC236}">
                <a16:creationId xmlns:a16="http://schemas.microsoft.com/office/drawing/2014/main" id="{48316F7C-5A09-493D-81A0-C8CB00A92A4A}"/>
              </a:ext>
            </a:extLst>
          </p:cNvPr>
          <p:cNvSpPr txBox="1"/>
          <p:nvPr/>
        </p:nvSpPr>
        <p:spPr>
          <a:xfrm>
            <a:off x="7312072" y="4480631"/>
            <a:ext cx="4441936" cy="1754326"/>
          </a:xfrm>
          <a:prstGeom prst="rect">
            <a:avLst/>
          </a:prstGeom>
          <a:noFill/>
        </p:spPr>
        <p:txBody>
          <a:bodyPr wrap="square">
            <a:spAutoFit/>
          </a:bodyPr>
          <a:lstStyle/>
          <a:p>
            <a:r>
              <a:rPr lang="es-PE" b="1" dirty="0">
                <a:solidFill>
                  <a:schemeClr val="accent3">
                    <a:lumMod val="75000"/>
                  </a:schemeClr>
                </a:solidFill>
              </a:rPr>
              <a:t>Aceleración: </a:t>
            </a:r>
            <a:r>
              <a:rPr lang="es-PE" dirty="0"/>
              <a:t>Es el rango al cual la velocidad de la partícula cambia. La fuerza ejercida por la partícula que vibra es proporcional a la aceleración de la partícula. La aceleración se mide en fracciones de “g”, la aceleración de la fuerza de gravedad.</a:t>
            </a:r>
          </a:p>
        </p:txBody>
      </p:sp>
      <p:pic>
        <p:nvPicPr>
          <p:cNvPr id="24" name="Imagen 23">
            <a:extLst>
              <a:ext uri="{FF2B5EF4-FFF2-40B4-BE49-F238E27FC236}">
                <a16:creationId xmlns:a16="http://schemas.microsoft.com/office/drawing/2014/main" id="{DAE44CB7-A752-4CAA-BF50-B691E87BECCA}"/>
              </a:ext>
            </a:extLst>
          </p:cNvPr>
          <p:cNvPicPr>
            <a:picLocks noChangeAspect="1"/>
          </p:cNvPicPr>
          <p:nvPr/>
        </p:nvPicPr>
        <p:blipFill>
          <a:blip r:embed="rId3"/>
          <a:stretch>
            <a:fillRect/>
          </a:stretch>
        </p:blipFill>
        <p:spPr>
          <a:xfrm>
            <a:off x="8775968" y="1997614"/>
            <a:ext cx="2369298" cy="573814"/>
          </a:xfrm>
          <a:prstGeom prst="rect">
            <a:avLst/>
          </a:prstGeom>
        </p:spPr>
      </p:pic>
      <p:pic>
        <p:nvPicPr>
          <p:cNvPr id="26" name="Imagen 25">
            <a:extLst>
              <a:ext uri="{FF2B5EF4-FFF2-40B4-BE49-F238E27FC236}">
                <a16:creationId xmlns:a16="http://schemas.microsoft.com/office/drawing/2014/main" id="{C5C69F7A-3EC8-4BE5-9325-AAA999418E66}"/>
              </a:ext>
            </a:extLst>
          </p:cNvPr>
          <p:cNvPicPr>
            <a:picLocks noChangeAspect="1"/>
          </p:cNvPicPr>
          <p:nvPr/>
        </p:nvPicPr>
        <p:blipFill>
          <a:blip r:embed="rId4"/>
          <a:stretch>
            <a:fillRect/>
          </a:stretch>
        </p:blipFill>
        <p:spPr>
          <a:xfrm>
            <a:off x="8165488" y="3880466"/>
            <a:ext cx="3233012" cy="555363"/>
          </a:xfrm>
          <a:prstGeom prst="rect">
            <a:avLst/>
          </a:prstGeom>
        </p:spPr>
      </p:pic>
      <p:pic>
        <p:nvPicPr>
          <p:cNvPr id="28" name="Imagen 27">
            <a:extLst>
              <a:ext uri="{FF2B5EF4-FFF2-40B4-BE49-F238E27FC236}">
                <a16:creationId xmlns:a16="http://schemas.microsoft.com/office/drawing/2014/main" id="{7A7710C6-2899-4550-87E6-E7EFA4C18B6C}"/>
              </a:ext>
            </a:extLst>
          </p:cNvPr>
          <p:cNvPicPr>
            <a:picLocks noChangeAspect="1"/>
          </p:cNvPicPr>
          <p:nvPr/>
        </p:nvPicPr>
        <p:blipFill>
          <a:blip r:embed="rId5"/>
          <a:stretch>
            <a:fillRect/>
          </a:stretch>
        </p:blipFill>
        <p:spPr>
          <a:xfrm>
            <a:off x="7355424" y="6338998"/>
            <a:ext cx="3442094" cy="407129"/>
          </a:xfrm>
          <a:prstGeom prst="rect">
            <a:avLst/>
          </a:prstGeom>
        </p:spPr>
      </p:pic>
    </p:spTree>
    <p:extLst>
      <p:ext uri="{BB962C8B-B14F-4D97-AF65-F5344CB8AC3E}">
        <p14:creationId xmlns:p14="http://schemas.microsoft.com/office/powerpoint/2010/main" val="10241181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
</p:tagLst>
</file>

<file path=ppt/tags/tag10.xml><?xml version="1.0" encoding="utf-8"?>
<p:tagLst xmlns:a="http://schemas.openxmlformats.org/drawingml/2006/main" xmlns:r="http://schemas.openxmlformats.org/officeDocument/2006/relationships" xmlns:p="http://schemas.openxmlformats.org/presentationml/2006/main">
  <p:tag name="AS_UNIQUEID" val="761"/>
</p:tagLst>
</file>

<file path=ppt/tags/tag11.xml><?xml version="1.0" encoding="utf-8"?>
<p:tagLst xmlns:a="http://schemas.openxmlformats.org/drawingml/2006/main" xmlns:r="http://schemas.openxmlformats.org/officeDocument/2006/relationships" xmlns:p="http://schemas.openxmlformats.org/presentationml/2006/main">
  <p:tag name="AS_UNIQUEID" val="762"/>
</p:tagLst>
</file>

<file path=ppt/tags/tag12.xml><?xml version="1.0" encoding="utf-8"?>
<p:tagLst xmlns:a="http://schemas.openxmlformats.org/drawingml/2006/main" xmlns:r="http://schemas.openxmlformats.org/officeDocument/2006/relationships" xmlns:p="http://schemas.openxmlformats.org/presentationml/2006/main">
  <p:tag name="AS_UNIQUEID" val="763"/>
</p:tagLst>
</file>

<file path=ppt/tags/tag13.xml><?xml version="1.0" encoding="utf-8"?>
<p:tagLst xmlns:a="http://schemas.openxmlformats.org/drawingml/2006/main" xmlns:r="http://schemas.openxmlformats.org/officeDocument/2006/relationships" xmlns:p="http://schemas.openxmlformats.org/presentationml/2006/main">
  <p:tag name="AS_UNIQUEID" val="783"/>
</p:tagLst>
</file>

<file path=ppt/tags/tag14.xml><?xml version="1.0" encoding="utf-8"?>
<p:tagLst xmlns:a="http://schemas.openxmlformats.org/drawingml/2006/main" xmlns:r="http://schemas.openxmlformats.org/officeDocument/2006/relationships" xmlns:p="http://schemas.openxmlformats.org/presentationml/2006/main">
  <p:tag name="AS_UNIQUEID" val="796"/>
</p:tagLst>
</file>

<file path=ppt/tags/tag15.xml><?xml version="1.0" encoding="utf-8"?>
<p:tagLst xmlns:a="http://schemas.openxmlformats.org/drawingml/2006/main" xmlns:r="http://schemas.openxmlformats.org/officeDocument/2006/relationships" xmlns:p="http://schemas.openxmlformats.org/presentationml/2006/main">
  <p:tag name="AS_UNIQUEID" val="806"/>
</p:tagLst>
</file>

<file path=ppt/tags/tag16.xml><?xml version="1.0" encoding="utf-8"?>
<p:tagLst xmlns:a="http://schemas.openxmlformats.org/drawingml/2006/main" xmlns:r="http://schemas.openxmlformats.org/officeDocument/2006/relationships" xmlns:p="http://schemas.openxmlformats.org/presentationml/2006/main">
  <p:tag name="AS_UNIQUEID" val="808"/>
</p:tagLst>
</file>

<file path=ppt/tags/tag17.xml><?xml version="1.0" encoding="utf-8"?>
<p:tagLst xmlns:a="http://schemas.openxmlformats.org/drawingml/2006/main" xmlns:r="http://schemas.openxmlformats.org/officeDocument/2006/relationships" xmlns:p="http://schemas.openxmlformats.org/presentationml/2006/main">
  <p:tag name="AS_UNIQUEID" val="808"/>
</p:tagLst>
</file>

<file path=ppt/tags/tag18.xml><?xml version="1.0" encoding="utf-8"?>
<p:tagLst xmlns:a="http://schemas.openxmlformats.org/drawingml/2006/main" xmlns:r="http://schemas.openxmlformats.org/officeDocument/2006/relationships" xmlns:p="http://schemas.openxmlformats.org/presentationml/2006/main">
  <p:tag name="AS_UNIQUEID" val="828"/>
</p:tagLst>
</file>

<file path=ppt/tags/tag19.xml><?xml version="1.0" encoding="utf-8"?>
<p:tagLst xmlns:a="http://schemas.openxmlformats.org/drawingml/2006/main" xmlns:r="http://schemas.openxmlformats.org/officeDocument/2006/relationships" xmlns:p="http://schemas.openxmlformats.org/presentationml/2006/main">
  <p:tag name="AS_UNIQUEID" val="829"/>
</p:tagLst>
</file>

<file path=ppt/tags/tag2.xml><?xml version="1.0" encoding="utf-8"?>
<p:tagLst xmlns:a="http://schemas.openxmlformats.org/drawingml/2006/main" xmlns:r="http://schemas.openxmlformats.org/officeDocument/2006/relationships" xmlns:p="http://schemas.openxmlformats.org/presentationml/2006/main">
  <p:tag name="AS_UNIQUEID" val="658"/>
</p:tagLst>
</file>

<file path=ppt/tags/tag20.xml><?xml version="1.0" encoding="utf-8"?>
<p:tagLst xmlns:a="http://schemas.openxmlformats.org/drawingml/2006/main" xmlns:r="http://schemas.openxmlformats.org/officeDocument/2006/relationships" xmlns:p="http://schemas.openxmlformats.org/presentationml/2006/main">
  <p:tag name="AS_UNIQUEID" val="833"/>
</p:tagLst>
</file>

<file path=ppt/tags/tag21.xml><?xml version="1.0" encoding="utf-8"?>
<p:tagLst xmlns:a="http://schemas.openxmlformats.org/drawingml/2006/main" xmlns:r="http://schemas.openxmlformats.org/officeDocument/2006/relationships" xmlns:p="http://schemas.openxmlformats.org/presentationml/2006/main">
  <p:tag name="AS_UNIQUEID" val="69"/>
</p:tagLst>
</file>

<file path=ppt/tags/tag22.xml><?xml version="1.0" encoding="utf-8"?>
<p:tagLst xmlns:a="http://schemas.openxmlformats.org/drawingml/2006/main" xmlns:r="http://schemas.openxmlformats.org/officeDocument/2006/relationships" xmlns:p="http://schemas.openxmlformats.org/presentationml/2006/main">
  <p:tag name="AS_UNIQUEID" val="75"/>
</p:tagLst>
</file>

<file path=ppt/tags/tag23.xml><?xml version="1.0" encoding="utf-8"?>
<p:tagLst xmlns:a="http://schemas.openxmlformats.org/drawingml/2006/main" xmlns:r="http://schemas.openxmlformats.org/officeDocument/2006/relationships" xmlns:p="http://schemas.openxmlformats.org/presentationml/2006/main">
  <p:tag name="AS_UNIQUEID" val="112"/>
</p:tagLst>
</file>

<file path=ppt/tags/tag24.xml><?xml version="1.0" encoding="utf-8"?>
<p:tagLst xmlns:a="http://schemas.openxmlformats.org/drawingml/2006/main" xmlns:r="http://schemas.openxmlformats.org/officeDocument/2006/relationships" xmlns:p="http://schemas.openxmlformats.org/presentationml/2006/main">
  <p:tag name="AS_UNIQUEID" val="121"/>
</p:tagLst>
</file>

<file path=ppt/tags/tag25.xml><?xml version="1.0" encoding="utf-8"?>
<p:tagLst xmlns:a="http://schemas.openxmlformats.org/drawingml/2006/main" xmlns:r="http://schemas.openxmlformats.org/officeDocument/2006/relationships" xmlns:p="http://schemas.openxmlformats.org/presentationml/2006/main">
  <p:tag name="AS_UNIQUEID" val="126"/>
</p:tagLst>
</file>

<file path=ppt/tags/tag26.xml><?xml version="1.0" encoding="utf-8"?>
<p:tagLst xmlns:a="http://schemas.openxmlformats.org/drawingml/2006/main" xmlns:r="http://schemas.openxmlformats.org/officeDocument/2006/relationships" xmlns:p="http://schemas.openxmlformats.org/presentationml/2006/main">
  <p:tag name="AS_UNIQUEID" val="128"/>
</p:tagLst>
</file>

<file path=ppt/tags/tag27.xml><?xml version="1.0" encoding="utf-8"?>
<p:tagLst xmlns:a="http://schemas.openxmlformats.org/drawingml/2006/main" xmlns:r="http://schemas.openxmlformats.org/officeDocument/2006/relationships" xmlns:p="http://schemas.openxmlformats.org/presentationml/2006/main">
  <p:tag name="AS_UNIQUEID" val="160"/>
</p:tagLst>
</file>

<file path=ppt/tags/tag28.xml><?xml version="1.0" encoding="utf-8"?>
<p:tagLst xmlns:a="http://schemas.openxmlformats.org/drawingml/2006/main" xmlns:r="http://schemas.openxmlformats.org/officeDocument/2006/relationships" xmlns:p="http://schemas.openxmlformats.org/presentationml/2006/main">
  <p:tag name="AS_UNIQUEID" val="161"/>
</p:tagLst>
</file>

<file path=ppt/tags/tag29.xml><?xml version="1.0" encoding="utf-8"?>
<p:tagLst xmlns:a="http://schemas.openxmlformats.org/drawingml/2006/main" xmlns:r="http://schemas.openxmlformats.org/officeDocument/2006/relationships" xmlns:p="http://schemas.openxmlformats.org/presentationml/2006/main">
  <p:tag name="AS_UNIQUEID" val="173"/>
</p:tagLst>
</file>

<file path=ppt/tags/tag3.xml><?xml version="1.0" encoding="utf-8"?>
<p:tagLst xmlns:a="http://schemas.openxmlformats.org/drawingml/2006/main" xmlns:r="http://schemas.openxmlformats.org/officeDocument/2006/relationships" xmlns:p="http://schemas.openxmlformats.org/presentationml/2006/main">
  <p:tag name="AS_UNIQUEID" val="659"/>
</p:tagLst>
</file>

<file path=ppt/tags/tag30.xml><?xml version="1.0" encoding="utf-8"?>
<p:tagLst xmlns:a="http://schemas.openxmlformats.org/drawingml/2006/main" xmlns:r="http://schemas.openxmlformats.org/officeDocument/2006/relationships" xmlns:p="http://schemas.openxmlformats.org/presentationml/2006/main">
  <p:tag name="AS_UNIQUEID" val="194"/>
</p:tagLst>
</file>

<file path=ppt/tags/tag31.xml><?xml version="1.0" encoding="utf-8"?>
<p:tagLst xmlns:a="http://schemas.openxmlformats.org/drawingml/2006/main" xmlns:r="http://schemas.openxmlformats.org/officeDocument/2006/relationships" xmlns:p="http://schemas.openxmlformats.org/presentationml/2006/main">
  <p:tag name="AS_UNIQUEID" val="199"/>
</p:tagLst>
</file>

<file path=ppt/tags/tag32.xml><?xml version="1.0" encoding="utf-8"?>
<p:tagLst xmlns:a="http://schemas.openxmlformats.org/drawingml/2006/main" xmlns:r="http://schemas.openxmlformats.org/officeDocument/2006/relationships" xmlns:p="http://schemas.openxmlformats.org/presentationml/2006/main">
  <p:tag name="AS_UNIQUEID" val="203"/>
</p:tagLst>
</file>

<file path=ppt/tags/tag33.xml><?xml version="1.0" encoding="utf-8"?>
<p:tagLst xmlns:a="http://schemas.openxmlformats.org/drawingml/2006/main" xmlns:r="http://schemas.openxmlformats.org/officeDocument/2006/relationships" xmlns:p="http://schemas.openxmlformats.org/presentationml/2006/main">
  <p:tag name="AS_UNIQUEID" val="212"/>
</p:tagLst>
</file>

<file path=ppt/tags/tag34.xml><?xml version="1.0" encoding="utf-8"?>
<p:tagLst xmlns:a="http://schemas.openxmlformats.org/drawingml/2006/main" xmlns:r="http://schemas.openxmlformats.org/officeDocument/2006/relationships" xmlns:p="http://schemas.openxmlformats.org/presentationml/2006/main">
  <p:tag name="AS_UNIQUEID" val="218"/>
</p:tagLst>
</file>

<file path=ppt/tags/tag35.xml><?xml version="1.0" encoding="utf-8"?>
<p:tagLst xmlns:a="http://schemas.openxmlformats.org/drawingml/2006/main" xmlns:r="http://schemas.openxmlformats.org/officeDocument/2006/relationships" xmlns:p="http://schemas.openxmlformats.org/presentationml/2006/main">
  <p:tag name="AS_UNIQUEID" val="230"/>
</p:tagLst>
</file>

<file path=ppt/tags/tag36.xml><?xml version="1.0" encoding="utf-8"?>
<p:tagLst xmlns:a="http://schemas.openxmlformats.org/drawingml/2006/main" xmlns:r="http://schemas.openxmlformats.org/officeDocument/2006/relationships" xmlns:p="http://schemas.openxmlformats.org/presentationml/2006/main">
  <p:tag name="AS_UNIQUEID" val="231"/>
</p:tagLst>
</file>

<file path=ppt/tags/tag37.xml><?xml version="1.0" encoding="utf-8"?>
<p:tagLst xmlns:a="http://schemas.openxmlformats.org/drawingml/2006/main" xmlns:r="http://schemas.openxmlformats.org/officeDocument/2006/relationships" xmlns:p="http://schemas.openxmlformats.org/presentationml/2006/main">
  <p:tag name="AS_UNIQUEID" val="239"/>
</p:tagLst>
</file>

<file path=ppt/tags/tag38.xml><?xml version="1.0" encoding="utf-8"?>
<p:tagLst xmlns:a="http://schemas.openxmlformats.org/drawingml/2006/main" xmlns:r="http://schemas.openxmlformats.org/officeDocument/2006/relationships" xmlns:p="http://schemas.openxmlformats.org/presentationml/2006/main">
  <p:tag name="AS_UNIQUEID" val="240"/>
</p:tagLst>
</file>

<file path=ppt/tags/tag39.xml><?xml version="1.0" encoding="utf-8"?>
<p:tagLst xmlns:a="http://schemas.openxmlformats.org/drawingml/2006/main" xmlns:r="http://schemas.openxmlformats.org/officeDocument/2006/relationships" xmlns:p="http://schemas.openxmlformats.org/presentationml/2006/main">
  <p:tag name="AS_UNIQUEID" val="241"/>
</p:tagLst>
</file>

<file path=ppt/tags/tag4.xml><?xml version="1.0" encoding="utf-8"?>
<p:tagLst xmlns:a="http://schemas.openxmlformats.org/drawingml/2006/main" xmlns:r="http://schemas.openxmlformats.org/officeDocument/2006/relationships" xmlns:p="http://schemas.openxmlformats.org/presentationml/2006/main">
  <p:tag name="AS_UNIQUEID" val="665"/>
</p:tagLst>
</file>

<file path=ppt/tags/tag40.xml><?xml version="1.0" encoding="utf-8"?>
<p:tagLst xmlns:a="http://schemas.openxmlformats.org/drawingml/2006/main" xmlns:r="http://schemas.openxmlformats.org/officeDocument/2006/relationships" xmlns:p="http://schemas.openxmlformats.org/presentationml/2006/main">
  <p:tag name="AS_UNIQUEID" val="250"/>
</p:tagLst>
</file>

<file path=ppt/tags/tag41.xml><?xml version="1.0" encoding="utf-8"?>
<p:tagLst xmlns:a="http://schemas.openxmlformats.org/drawingml/2006/main" xmlns:r="http://schemas.openxmlformats.org/officeDocument/2006/relationships" xmlns:p="http://schemas.openxmlformats.org/presentationml/2006/main">
  <p:tag name="AS_UNIQUEID" val="267"/>
</p:tagLst>
</file>

<file path=ppt/tags/tag42.xml><?xml version="1.0" encoding="utf-8"?>
<p:tagLst xmlns:a="http://schemas.openxmlformats.org/drawingml/2006/main" xmlns:r="http://schemas.openxmlformats.org/officeDocument/2006/relationships" xmlns:p="http://schemas.openxmlformats.org/presentationml/2006/main">
  <p:tag name="AS_UNIQUEID" val="303"/>
</p:tagLst>
</file>

<file path=ppt/tags/tag43.xml><?xml version="1.0" encoding="utf-8"?>
<p:tagLst xmlns:a="http://schemas.openxmlformats.org/drawingml/2006/main" xmlns:r="http://schemas.openxmlformats.org/officeDocument/2006/relationships" xmlns:p="http://schemas.openxmlformats.org/presentationml/2006/main">
  <p:tag name="AS_UNIQUEID" val="304"/>
</p:tagLst>
</file>

<file path=ppt/tags/tag44.xml><?xml version="1.0" encoding="utf-8"?>
<p:tagLst xmlns:a="http://schemas.openxmlformats.org/drawingml/2006/main" xmlns:r="http://schemas.openxmlformats.org/officeDocument/2006/relationships" xmlns:p="http://schemas.openxmlformats.org/presentationml/2006/main">
  <p:tag name="AS_UNIQUEID" val="309"/>
</p:tagLst>
</file>

<file path=ppt/tags/tag45.xml><?xml version="1.0" encoding="utf-8"?>
<p:tagLst xmlns:a="http://schemas.openxmlformats.org/drawingml/2006/main" xmlns:r="http://schemas.openxmlformats.org/officeDocument/2006/relationships" xmlns:p="http://schemas.openxmlformats.org/presentationml/2006/main">
  <p:tag name="AS_UNIQUEID" val="318"/>
</p:tagLst>
</file>

<file path=ppt/tags/tag46.xml><?xml version="1.0" encoding="utf-8"?>
<p:tagLst xmlns:a="http://schemas.openxmlformats.org/drawingml/2006/main" xmlns:r="http://schemas.openxmlformats.org/officeDocument/2006/relationships" xmlns:p="http://schemas.openxmlformats.org/presentationml/2006/main">
  <p:tag name="AS_UNIQUEID" val="319"/>
</p:tagLst>
</file>

<file path=ppt/tags/tag47.xml><?xml version="1.0" encoding="utf-8"?>
<p:tagLst xmlns:a="http://schemas.openxmlformats.org/drawingml/2006/main" xmlns:r="http://schemas.openxmlformats.org/officeDocument/2006/relationships" xmlns:p="http://schemas.openxmlformats.org/presentationml/2006/main">
  <p:tag name="AS_UNIQUEID" val="323"/>
</p:tagLst>
</file>

<file path=ppt/tags/tag48.xml><?xml version="1.0" encoding="utf-8"?>
<p:tagLst xmlns:a="http://schemas.openxmlformats.org/drawingml/2006/main" xmlns:r="http://schemas.openxmlformats.org/officeDocument/2006/relationships" xmlns:p="http://schemas.openxmlformats.org/presentationml/2006/main">
  <p:tag name="AS_UNIQUEID" val="336"/>
</p:tagLst>
</file>

<file path=ppt/tags/tag49.xml><?xml version="1.0" encoding="utf-8"?>
<p:tagLst xmlns:a="http://schemas.openxmlformats.org/drawingml/2006/main" xmlns:r="http://schemas.openxmlformats.org/officeDocument/2006/relationships" xmlns:p="http://schemas.openxmlformats.org/presentationml/2006/main">
  <p:tag name="AS_UNIQUEID" val="340"/>
</p:tagLst>
</file>

<file path=ppt/tags/tag5.xml><?xml version="1.0" encoding="utf-8"?>
<p:tagLst xmlns:a="http://schemas.openxmlformats.org/drawingml/2006/main" xmlns:r="http://schemas.openxmlformats.org/officeDocument/2006/relationships" xmlns:p="http://schemas.openxmlformats.org/presentationml/2006/main">
  <p:tag name="AS_UNIQUEID" val="676"/>
</p:tagLst>
</file>

<file path=ppt/tags/tag50.xml><?xml version="1.0" encoding="utf-8"?>
<p:tagLst xmlns:a="http://schemas.openxmlformats.org/drawingml/2006/main" xmlns:r="http://schemas.openxmlformats.org/officeDocument/2006/relationships" xmlns:p="http://schemas.openxmlformats.org/presentationml/2006/main">
  <p:tag name="AS_UNIQUEID" val="341"/>
</p:tagLst>
</file>

<file path=ppt/tags/tag51.xml><?xml version="1.0" encoding="utf-8"?>
<p:tagLst xmlns:a="http://schemas.openxmlformats.org/drawingml/2006/main" xmlns:r="http://schemas.openxmlformats.org/officeDocument/2006/relationships" xmlns:p="http://schemas.openxmlformats.org/presentationml/2006/main">
  <p:tag name="AS_UNIQUEID" val="351"/>
</p:tagLst>
</file>

<file path=ppt/tags/tag52.xml><?xml version="1.0" encoding="utf-8"?>
<p:tagLst xmlns:a="http://schemas.openxmlformats.org/drawingml/2006/main" xmlns:r="http://schemas.openxmlformats.org/officeDocument/2006/relationships" xmlns:p="http://schemas.openxmlformats.org/presentationml/2006/main">
  <p:tag name="AS_UNIQUEID" val="358"/>
</p:tagLst>
</file>

<file path=ppt/tags/tag53.xml><?xml version="1.0" encoding="utf-8"?>
<p:tagLst xmlns:a="http://schemas.openxmlformats.org/drawingml/2006/main" xmlns:r="http://schemas.openxmlformats.org/officeDocument/2006/relationships" xmlns:p="http://schemas.openxmlformats.org/presentationml/2006/main">
  <p:tag name="AS_UNIQUEID" val="367"/>
</p:tagLst>
</file>

<file path=ppt/tags/tag54.xml><?xml version="1.0" encoding="utf-8"?>
<p:tagLst xmlns:a="http://schemas.openxmlformats.org/drawingml/2006/main" xmlns:r="http://schemas.openxmlformats.org/officeDocument/2006/relationships" xmlns:p="http://schemas.openxmlformats.org/presentationml/2006/main">
  <p:tag name="AS_UNIQUEID" val="401"/>
</p:tagLst>
</file>

<file path=ppt/tags/tag55.xml><?xml version="1.0" encoding="utf-8"?>
<p:tagLst xmlns:a="http://schemas.openxmlformats.org/drawingml/2006/main" xmlns:r="http://schemas.openxmlformats.org/officeDocument/2006/relationships" xmlns:p="http://schemas.openxmlformats.org/presentationml/2006/main">
  <p:tag name="AS_UNIQUEID" val="432"/>
</p:tagLst>
</file>

<file path=ppt/tags/tag56.xml><?xml version="1.0" encoding="utf-8"?>
<p:tagLst xmlns:a="http://schemas.openxmlformats.org/drawingml/2006/main" xmlns:r="http://schemas.openxmlformats.org/officeDocument/2006/relationships" xmlns:p="http://schemas.openxmlformats.org/presentationml/2006/main">
  <p:tag name="AS_UNIQUEID" val="433"/>
</p:tagLst>
</file>

<file path=ppt/tags/tag57.xml><?xml version="1.0" encoding="utf-8"?>
<p:tagLst xmlns:a="http://schemas.openxmlformats.org/drawingml/2006/main" xmlns:r="http://schemas.openxmlformats.org/officeDocument/2006/relationships" xmlns:p="http://schemas.openxmlformats.org/presentationml/2006/main">
  <p:tag name="AS_UNIQUEID" val="446"/>
</p:tagLst>
</file>

<file path=ppt/tags/tag58.xml><?xml version="1.0" encoding="utf-8"?>
<p:tagLst xmlns:a="http://schemas.openxmlformats.org/drawingml/2006/main" xmlns:r="http://schemas.openxmlformats.org/officeDocument/2006/relationships" xmlns:p="http://schemas.openxmlformats.org/presentationml/2006/main">
  <p:tag name="AS_UNIQUEID" val="447"/>
</p:tagLst>
</file>

<file path=ppt/tags/tag59.xml><?xml version="1.0" encoding="utf-8"?>
<p:tagLst xmlns:a="http://schemas.openxmlformats.org/drawingml/2006/main" xmlns:r="http://schemas.openxmlformats.org/officeDocument/2006/relationships" xmlns:p="http://schemas.openxmlformats.org/presentationml/2006/main">
  <p:tag name="AS_UNIQUEID" val="448"/>
</p:tagLst>
</file>

<file path=ppt/tags/tag6.xml><?xml version="1.0" encoding="utf-8"?>
<p:tagLst xmlns:a="http://schemas.openxmlformats.org/drawingml/2006/main" xmlns:r="http://schemas.openxmlformats.org/officeDocument/2006/relationships" xmlns:p="http://schemas.openxmlformats.org/presentationml/2006/main">
  <p:tag name="AS_UNIQUEID" val="680"/>
</p:tagLst>
</file>

<file path=ppt/tags/tag60.xml><?xml version="1.0" encoding="utf-8"?>
<p:tagLst xmlns:a="http://schemas.openxmlformats.org/drawingml/2006/main" xmlns:r="http://schemas.openxmlformats.org/officeDocument/2006/relationships" xmlns:p="http://schemas.openxmlformats.org/presentationml/2006/main">
  <p:tag name="AS_UNIQUEID" val="452"/>
</p:tagLst>
</file>

<file path=ppt/tags/tag61.xml><?xml version="1.0" encoding="utf-8"?>
<p:tagLst xmlns:a="http://schemas.openxmlformats.org/drawingml/2006/main" xmlns:r="http://schemas.openxmlformats.org/officeDocument/2006/relationships" xmlns:p="http://schemas.openxmlformats.org/presentationml/2006/main">
  <p:tag name="AS_UNIQUEID" val="453"/>
</p:tagLst>
</file>

<file path=ppt/tags/tag62.xml><?xml version="1.0" encoding="utf-8"?>
<p:tagLst xmlns:a="http://schemas.openxmlformats.org/drawingml/2006/main" xmlns:r="http://schemas.openxmlformats.org/officeDocument/2006/relationships" xmlns:p="http://schemas.openxmlformats.org/presentationml/2006/main">
  <p:tag name="AS_UNIQUEID" val="458"/>
</p:tagLst>
</file>

<file path=ppt/tags/tag63.xml><?xml version="1.0" encoding="utf-8"?>
<p:tagLst xmlns:a="http://schemas.openxmlformats.org/drawingml/2006/main" xmlns:r="http://schemas.openxmlformats.org/officeDocument/2006/relationships" xmlns:p="http://schemas.openxmlformats.org/presentationml/2006/main">
  <p:tag name="AS_UNIQUEID" val="467"/>
</p:tagLst>
</file>

<file path=ppt/tags/tag64.xml><?xml version="1.0" encoding="utf-8"?>
<p:tagLst xmlns:a="http://schemas.openxmlformats.org/drawingml/2006/main" xmlns:r="http://schemas.openxmlformats.org/officeDocument/2006/relationships" xmlns:p="http://schemas.openxmlformats.org/presentationml/2006/main">
  <p:tag name="AS_UNIQUEID" val="142"/>
</p:tagLst>
</file>

<file path=ppt/tags/tag7.xml><?xml version="1.0" encoding="utf-8"?>
<p:tagLst xmlns:a="http://schemas.openxmlformats.org/drawingml/2006/main" xmlns:r="http://schemas.openxmlformats.org/officeDocument/2006/relationships" xmlns:p="http://schemas.openxmlformats.org/presentationml/2006/main">
  <p:tag name="AS_UNIQUEID" val="681"/>
</p:tagLst>
</file>

<file path=ppt/tags/tag8.xml><?xml version="1.0" encoding="utf-8"?>
<p:tagLst xmlns:a="http://schemas.openxmlformats.org/drawingml/2006/main" xmlns:r="http://schemas.openxmlformats.org/officeDocument/2006/relationships" xmlns:p="http://schemas.openxmlformats.org/presentationml/2006/main">
  <p:tag name="AS_UNIQUEID" val="726"/>
</p:tagLst>
</file>

<file path=ppt/tags/tag9.xml><?xml version="1.0" encoding="utf-8"?>
<p:tagLst xmlns:a="http://schemas.openxmlformats.org/drawingml/2006/main" xmlns:r="http://schemas.openxmlformats.org/officeDocument/2006/relationships" xmlns:p="http://schemas.openxmlformats.org/presentationml/2006/main">
  <p:tag name="AS_UNIQUEID" val="759"/>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5795</Words>
  <Application>Microsoft Office PowerPoint</Application>
  <PresentationFormat>Panorámica</PresentationFormat>
  <Paragraphs>440</Paragraphs>
  <Slides>56</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56</vt:i4>
      </vt:variant>
    </vt:vector>
  </HeadingPairs>
  <TitlesOfParts>
    <vt:vector size="66" baseType="lpstr">
      <vt:lpstr>Arial</vt:lpstr>
      <vt:lpstr>Calibri</vt:lpstr>
      <vt:lpstr>Calibri Light</vt:lpstr>
      <vt:lpstr>Open Sans</vt:lpstr>
      <vt:lpstr>Prompt</vt:lpstr>
      <vt:lpstr>Times New Roman</vt:lpstr>
      <vt:lpstr>UJJCNT+Wingdings</vt:lpstr>
      <vt:lpstr>VTIHSP+Symbol</vt:lpstr>
      <vt:lpstr>Wingdings</vt:lpstr>
      <vt:lpstr>Tema de Office</vt:lpstr>
      <vt:lpstr>Presentación de PowerPoint</vt:lpstr>
      <vt:lpstr>Presentación de PowerPoint</vt:lpstr>
      <vt:lpstr>Módulo 5</vt:lpstr>
      <vt:lpstr>Índice</vt:lpstr>
      <vt:lpstr>INTRODUCCIÓN</vt:lpstr>
      <vt:lpstr>INTRODUCCIÓN</vt:lpstr>
      <vt:lpstr>INTRODUCCIÓN</vt:lpstr>
      <vt:lpstr>VIBRACIONES</vt:lpstr>
      <vt:lpstr>VIBRACIONES</vt:lpstr>
      <vt:lpstr>VIBRACIONES</vt:lpstr>
      <vt:lpstr>VIBRACIONES</vt:lpstr>
      <vt:lpstr>2. ONDAS OBSERVABLES EN UNA VOLADURA</vt:lpstr>
      <vt:lpstr>Presentación de PowerPoint</vt:lpstr>
      <vt:lpstr>VARIABLES QUE AFECTAC A LAS CARACTERISTICAS DE LAS VIBRACIONES</vt:lpstr>
      <vt:lpstr>VARIABLES QUE AFECTAC A LAS CARACTERISTICAS DE LAS VIBRACIONES</vt:lpstr>
      <vt:lpstr>VARIABLES QUE AFECTAC A LAS CARACTERISTICAS DE LAS VIBRACIONES</vt:lpstr>
      <vt:lpstr>3. DAÑO INDUCIDO POR LA VOLADURA</vt:lpstr>
      <vt:lpstr>3. DAÑO INDUCIDO POR LA VOLADURA</vt:lpstr>
      <vt:lpstr>3. DAÑO INDUCIDO POR LA VOLADURA</vt:lpstr>
      <vt:lpstr>3. DAÑO INDUCIDO POR LA VOLADURA</vt:lpstr>
      <vt:lpstr>3. DAÑO INDUCIDO POR LA VOLADURA</vt:lpstr>
      <vt:lpstr>3. DAÑO INDUCIDO POR LA VOLADURA</vt:lpstr>
      <vt:lpstr>3. DAÑO INDUCIDO POR LA VOLADURA</vt:lpstr>
      <vt:lpstr>3. DAÑO INDUCIDO POR LA VOLADURA</vt:lpstr>
      <vt:lpstr>3. DAÑO INDUCIDO POR LA VOLADURA</vt:lpstr>
      <vt:lpstr>Presentación de PowerPoint</vt:lpstr>
      <vt:lpstr>Criterios de daño al macizo Rocoso </vt:lpstr>
      <vt:lpstr>Criterios de daño al macizo Rocoso </vt:lpstr>
      <vt:lpstr>Criterios de daño al macizo Rocoso </vt:lpstr>
      <vt:lpstr>Criterios de daño al macizo Rocoso</vt:lpstr>
      <vt:lpstr>Criterios de daño al macizo Rocoso</vt:lpstr>
      <vt:lpstr>Criterios de daño al macizo Rocoso</vt:lpstr>
      <vt:lpstr>4. Comportamiento del macizo rocoso</vt:lpstr>
      <vt:lpstr>5. CRITERIO DE DAÑO ADAPTADO</vt:lpstr>
      <vt:lpstr>5. CRITERIO DE DAÑO ADAPTADO</vt:lpstr>
      <vt:lpstr>6. MODELOS EXISTES DE PPV CALIBRADOS A MACIZO ROCOSO</vt:lpstr>
      <vt:lpstr>6. MODELOS EXISTES DE PPV CALIBRADOS A MACIZO ROCOSO</vt:lpstr>
      <vt:lpstr>6. MODELOS EXISTES DE PPV CALIBRADOS A MACIZO ROCOSO</vt:lpstr>
      <vt:lpstr>7. Medición de vibraciones</vt:lpstr>
      <vt:lpstr>7. Medición de vibraciones</vt:lpstr>
      <vt:lpstr>7. Medición de vibraciones</vt:lpstr>
      <vt:lpstr>7. Medición de vibraciones</vt:lpstr>
      <vt:lpstr>7. Medición de vibraciones</vt:lpstr>
      <vt:lpstr>7. Medición de vibraciones</vt:lpstr>
      <vt:lpstr>7. Medición de vibraciones</vt:lpstr>
      <vt:lpstr>7. Medición de vibraciones</vt:lpstr>
      <vt:lpstr>8. instrumentación</vt:lpstr>
      <vt:lpstr>8. instrumentación</vt:lpstr>
      <vt:lpstr>8. instrumentación</vt:lpstr>
      <vt:lpstr>8. PUNTOS DE MONITOREO</vt:lpstr>
      <vt:lpstr>8. PUNTOS DE MONITOREO</vt:lpstr>
      <vt:lpstr>9. Limite de vibraciones de voladura</vt:lpstr>
      <vt:lpstr>10.TÉCNICAS PARA REDUCIR LOS NIVELES DE VIBRACIONES</vt:lpstr>
      <vt:lpstr>10.TÉCNICAS PARA REDUCIR LOS NIVELES DE VIBRACIONES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MAGNA - IEP</cp:lastModifiedBy>
  <cp:revision>27</cp:revision>
  <dcterms:created xsi:type="dcterms:W3CDTF">2022-04-19T18:02:09Z</dcterms:created>
  <dcterms:modified xsi:type="dcterms:W3CDTF">2023-11-08T22:59:29Z</dcterms:modified>
</cp:coreProperties>
</file>